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9" r:id="rId2"/>
    <p:sldId id="256" r:id="rId3"/>
    <p:sldId id="257" r:id="rId4"/>
    <p:sldId id="314" r:id="rId5"/>
    <p:sldId id="283" r:id="rId6"/>
    <p:sldId id="260" r:id="rId7"/>
    <p:sldId id="315" r:id="rId8"/>
    <p:sldId id="289" r:id="rId9"/>
    <p:sldId id="284" r:id="rId10"/>
    <p:sldId id="291" r:id="rId11"/>
    <p:sldId id="292" r:id="rId12"/>
    <p:sldId id="285" r:id="rId13"/>
    <p:sldId id="286" r:id="rId14"/>
    <p:sldId id="293" r:id="rId15"/>
    <p:sldId id="296" r:id="rId16"/>
    <p:sldId id="297" r:id="rId17"/>
    <p:sldId id="308" r:id="rId18"/>
    <p:sldId id="309" r:id="rId19"/>
    <p:sldId id="310" r:id="rId20"/>
    <p:sldId id="298" r:id="rId21"/>
    <p:sldId id="299" r:id="rId22"/>
    <p:sldId id="300" r:id="rId23"/>
    <p:sldId id="303" r:id="rId24"/>
    <p:sldId id="305" r:id="rId25"/>
    <p:sldId id="306" r:id="rId26"/>
    <p:sldId id="307" r:id="rId27"/>
    <p:sldId id="311" r:id="rId28"/>
    <p:sldId id="312" r:id="rId29"/>
    <p:sldId id="313" r:id="rId30"/>
    <p:sldId id="262" r:id="rId31"/>
    <p:sldId id="317" r:id="rId32"/>
    <p:sldId id="287" r:id="rId33"/>
    <p:sldId id="290" r:id="rId34"/>
    <p:sldId id="294" r:id="rId35"/>
    <p:sldId id="326" r:id="rId36"/>
    <p:sldId id="325" r:id="rId37"/>
    <p:sldId id="295" r:id="rId38"/>
    <p:sldId id="321" r:id="rId39"/>
    <p:sldId id="301" r:id="rId40"/>
    <p:sldId id="323" r:id="rId41"/>
    <p:sldId id="322" r:id="rId42"/>
    <p:sldId id="324" r:id="rId43"/>
    <p:sldId id="316" r:id="rId44"/>
    <p:sldId id="318" r:id="rId45"/>
    <p:sldId id="319" r:id="rId46"/>
    <p:sldId id="32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4" autoAdjust="0"/>
    <p:restoredTop sz="81761"/>
  </p:normalViewPr>
  <p:slideViewPr>
    <p:cSldViewPr snapToGrid="0">
      <p:cViewPr varScale="1">
        <p:scale>
          <a:sx n="100" d="100"/>
          <a:sy n="100" d="100"/>
        </p:scale>
        <p:origin x="51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8/16/23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415263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Một số màn hình trong App</a:t>
            </a:r>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30739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Trên đây là sơ đồ tổng quan của phần cứng, gồm các khối: </a:t>
            </a:r>
            <a:br>
              <a:rPr lang="en-VN"/>
            </a:br>
            <a:r>
              <a:rPr lang="en-VN"/>
              <a:t>Ảnh bên là luồng hoạt động chính.</a:t>
            </a:r>
          </a:p>
          <a:p>
            <a:r>
              <a:rPr lang="en-VN"/>
              <a:t>Phần tính toán các trạng thái cảnh báo được thực hiện ở bước… (chỉ vào), với 2 thuật toán chính:</a:t>
            </a:r>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259042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Công thức </a:t>
            </a:r>
            <a:r>
              <a:rPr lang="en-US" sz="1200"/>
              <a:t>Haversine giúp tính khoảng cách theo đường chim bay dựa trên lat, lng của 2 điểm.</a:t>
            </a:r>
          </a:p>
          <a:p>
            <a:r>
              <a:rPr lang="en-US" sz="1200"/>
              <a:t>Vị trí lat1, lng1 là vị trí được lưu tại Device khi bắt đầu bật tính năng chống trộm.</a:t>
            </a:r>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244069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Nhận thấy: khi xe va chạm, có sự thay đổi đột ngột gia tốc của xe máy tại thời điểm va chạm.</a:t>
            </a:r>
          </a:p>
          <a:p>
            <a:r>
              <a:rPr lang="en-VN"/>
              <a:t>Tính được sự thay đổi đột ngột đó, so sánh với 1 ngưỡng nhất định, nếu cao hơn thì tai nạn.</a:t>
            </a:r>
          </a:p>
          <a:p>
            <a:r>
              <a:rPr lang="en-VN"/>
              <a:t>Xét hệ quy chiếu Oxyz là 3 chục của gia tốc tác động lên vậy. </a:t>
            </a:r>
            <a:r>
              <a:rPr lang="en-US"/>
              <a:t>T</a:t>
            </a:r>
            <a:r>
              <a:rPr lang="en-VN"/>
              <a:t>ại 1 thời điểm, vật sẽ có toạ độ gia tốc trên hqc đó. </a:t>
            </a:r>
          </a:p>
          <a:p>
            <a:r>
              <a:rPr lang="en-VN"/>
              <a:t>Xét 2 thời điểm t2, t1 cách nhau 10ms, vật có 2 toạ độ. Khoảng cách của 2 toạ độ trong không gian, chính là sự thay đổi đột ngột vừa nhắc tới. Muốn tính kcah đó thì dùng cthuc Euclid.</a:t>
            </a:r>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239161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Em có đưa ra 2 ngưỡng tai nạn cho xe đạp, xe máy, do thời gian có hạn, k trình bày kĩ phần này, có tbay ở phụ lục. Hệ thống đang áp dụng ngưỡng của xe đạp do chưa có đk kiểm nghiệm trên xe máy</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1127471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Sơ đồ tổng quan của phần cứng, với các linh kiện được chọn trong các khối thực hiện những chức năng của khối đó.</a:t>
            </a:r>
            <a:br>
              <a:rPr lang="en-VN"/>
            </a:br>
            <a:r>
              <a:rPr lang="en-VN"/>
              <a:t>Ảnh bên phải là sơ đồ nguyên lý tổng quan của mạch</a:t>
            </a: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2780757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Đây là nguyên lý chi tiết của mạch, do sử dụng hầu hết là các mô-đun để tăng tốc độ phát triển dự án, nên hầu như chỉ liên kết các chân dữ liệu, nguồn của mô-đun MCU</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1851894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Sau khi có nguyên lý thì thiết kế PCB, hàn mạch, hoàn thiện phần cứng</a:t>
            </a:r>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1792081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Đưa ra 2 điều kiện kiểm thử với sự khác nhau về địa điểm, đặc điểm môi trường: …</a:t>
            </a:r>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2553745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Tỉ lệ lỗi</a:t>
            </a:r>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415133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Xe máy là một ptien linh hoạt, và ptien phổ biến nhất tại VN. Với tốc độ gia tang đáng kể.</a:t>
            </a:r>
            <a:br>
              <a:rPr lang="en-US" sz="1800">
                <a:effectLst/>
                <a:latin typeface="Times New Roman" panose="02020603050405020304" pitchFamily="18" charset="0"/>
                <a:ea typeface="Calibri" panose="020F0502020204030204" pitchFamily="34" charset="0"/>
              </a:rPr>
            </a:br>
            <a:r>
              <a:rPr lang="en-US" sz="1800">
                <a:effectLst/>
                <a:latin typeface="Times New Roman" panose="02020603050405020304" pitchFamily="18" charset="0"/>
                <a:ea typeface="Calibri" panose="020F0502020204030204" pitchFamily="34" charset="0"/>
              </a:rPr>
              <a:t>Hiệp hội các nhà sản xuất xe máy Việt Nam (VAMM)</a:t>
            </a:r>
            <a:r>
              <a:rPr lang="en-VN">
                <a:effectLst/>
              </a:rPr>
              <a:t>  … </a:t>
            </a:r>
            <a:br>
              <a:rPr lang="en-VN">
                <a:effectLst/>
              </a:rPr>
            </a:br>
            <a:r>
              <a:rPr lang="en-US">
                <a:effectLst/>
              </a:rPr>
              <a:t>Đi kèm với sự phổ biến, linh hoạt, di động đó, có rất nhiều vấn đề xoay quanh xe máy, </a:t>
            </a:r>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039839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Tỉ lệ lỗi</a:t>
            </a:r>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310183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3175806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1138768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1797799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Nhu cầu… để đối với VĐ1: biết vị trí cxac ptien dang ơ đâu, kịp thời báo cơ quan cnang</a:t>
            </a:r>
          </a:p>
          <a:p>
            <a:r>
              <a:rPr lang="en-VN"/>
              <a:t>VD2: có những hỗ trợ kịp thời với người bị tai nạn để giảm thương vong</a:t>
            </a:r>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2680893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Nghiên cứu và phân tích</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Tiến hành nghiên cứu về tình hình mất trộm xe máy và tai nạn xe máy hiện tại, xác định các yếu tố nguyên nhân và tầm ảnh hưởng của chúng. Đánh giá các công nghệ IoT và các thiết bị cảm biến có thể được áp dụng để giải quyết vấn đề này.</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Thiết kế hệ thống</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Xác định các yêu cầu chức năng và phi chức năng của hệ thống IoT. Thiết kế kiến trúc hệ thống bao gồm các thiết bị cảm biến, mạng truyền thông, cơ sở dữ liệu và giao diện người dùng. Xác định các thuật toán và phương pháp phân tích dữ liệu để phát hiện mất trộm và tai nạn xe máy.</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Xây dựng phân hệ phần cứng</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Dựa trên yêu cầu của hệ thống, lựa chọn các thiết bị cảm biến và thiết bị IoT phù hợp. Thiết kế thiết bị có thể gắn vào xe máy với khả năng tính toán, đưa cảnh báo và trao đổi dữ liệu với hệ thống phần mềm</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Xây dựng phân hệ phần mềm</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Phát triển phần mềm phân tích dữ liệu và giao diện người dùng. Xác định các cơ chế cảnh báo và cách thức gửi thông báo đến người dùng hoặc cơ quan chức năng khi phát hiện tình huống đáng ngờ.</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Kiểm thử và đánh giá hiệu quả</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Triển khai hệ thống vào môi trường thực tế và tiến hành thử nghiệm hoạt động của hệ thống. Đánh giá hiệu quả của hệ thống trong việc phát hiện mất trộm và tai nạn xe máy. Đo lường khả năng phát hiện, độ chính xác và thời gian phản ứng của hệ thống. </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Đưa ra hướng tối ưu, cải tiến</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Dựa trên kết quả đánh giá, tiến hành đưa ra hướng tối ưu, cải tiến hệ thống trong tương lai để nâng cao hiệu quả và độ tin cậy.</a:t>
            </a:r>
            <a:endParaRPr lang="en-VN" sz="1800">
              <a:solidFill>
                <a:srgbClr val="000000"/>
              </a:solidFill>
              <a:effectLst/>
              <a:latin typeface="Times New Roman" panose="02020603050405020304" pitchFamily="18" charset="0"/>
              <a:ea typeface="Calibri" panose="020F0502020204030204" pitchFamily="34" charset="0"/>
            </a:endParaRPr>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2118313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Tính chính xác</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Mức độ chính xác của hệ thống trong việc phát hiện mất trộm và tai nạn xe máy. Hệ thống cần đảm bảo rằng cảnh báo được kích hoạt chỉ khi có các tình huống bất bình thường xảy ra, tránh việc phát hiện sai, gây ra phiền toái cho người dùng.</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Tính khả dụng</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Thời gian hoạt động của hệ thống trong một khoảng thời gian nhất định. Tính khả dụng cao đảm bảo hệ thống luôn sẵn sàng hoạt động và cung cấp cảnh báo kịp thời khi cần thiết.</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Tính tin cậy, bảo mật</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Đảm bảo rằng dữ liệu được truyền tải đúng nơi và lưu trữ một cách an toàn, tránh việc rò rỉ thông tin và truy cập trái phép.</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Hiệu suất</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Tốc độ phản hồi và xử lý dữ liệu của hệ thống. Hệ thống cần có hiệu suất cao để phát hiện và cảnh báo kịp thời trong các tình huống nguy hiểm.</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Tính linh hoạt</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Khả năng thích nghi và mở rộng của hệ thống để có thể tích hợp với nhiều loại xe máy và môi trường sử dụng khác nhau.</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Dễ dàng sử dụng</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Hệ thống cần có giao diện phần mềm, thiết bị phần cứng đơn giản, rõ ràng và dễ dàng thao tác.</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Chi phí</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Đánh giá chi phí triển khai và vận hành hệ thống. Đảm bảo rằng hệ thống đáp ứng hiệu quả về chi phí và có tính khả thi trong việc triển khai thực tế.</a:t>
            </a:r>
            <a:endParaRPr lang="en-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300"/>
              </a:spcBef>
              <a:buFont typeface="+mj-lt"/>
              <a:buAutoNum type="arabicPeriod"/>
            </a:pPr>
            <a:r>
              <a:rPr lang="en-US" sz="1800" i="1">
                <a:solidFill>
                  <a:srgbClr val="000000"/>
                </a:solidFill>
                <a:effectLst/>
                <a:latin typeface="Times New Roman" panose="02020603050405020304" pitchFamily="18" charset="0"/>
                <a:ea typeface="Calibri" panose="020F0502020204030204" pitchFamily="34" charset="0"/>
              </a:rPr>
              <a:t>Hiệu quả</a:t>
            </a:r>
            <a:endParaRPr lang="en-VN" sz="1800">
              <a:solidFill>
                <a:srgbClr val="000000"/>
              </a:solidFill>
              <a:effectLst/>
              <a:latin typeface="Times New Roman" panose="02020603050405020304" pitchFamily="18" charset="0"/>
              <a:ea typeface="Calibri" panose="020F0502020204030204" pitchFamily="34" charset="0"/>
            </a:endParaRPr>
          </a:p>
          <a:p>
            <a:pPr algn="just">
              <a:lnSpc>
                <a:spcPct val="110000"/>
              </a:lnSpc>
              <a:spcBef>
                <a:spcPts val="300"/>
              </a:spcBef>
            </a:pPr>
            <a:r>
              <a:rPr lang="en-US" sz="1800">
                <a:solidFill>
                  <a:srgbClr val="000000"/>
                </a:solidFill>
                <a:effectLst/>
                <a:latin typeface="Times New Roman" panose="02020603050405020304" pitchFamily="18" charset="0"/>
                <a:ea typeface="Calibri" panose="020F0502020204030204" pitchFamily="34" charset="0"/>
              </a:rPr>
              <a:t>Đánh giá khả năng của hệ thống trong việc giảm thiểu mất trộm xe máy; phát hiện, giúp đỡ kịp thời người tai nạn xe máy. Hiệu quả của hệ thống là mục tiêu chính để cải thiện an toàn giao thông và bảo vệ tài sản.</a:t>
            </a:r>
            <a:endParaRPr lang="en-VN" sz="1800">
              <a:solidFill>
                <a:srgbClr val="000000"/>
              </a:solidFill>
              <a:effectLst/>
              <a:latin typeface="Times New Roman" panose="02020603050405020304" pitchFamily="18" charset="0"/>
              <a:ea typeface="Calibri" panose="020F0502020204030204" pitchFamily="34" charset="0"/>
            </a:endParaRPr>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2952297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46</a:t>
            </a:fld>
            <a:endParaRPr lang="en-US"/>
          </a:p>
        </p:txBody>
      </p:sp>
    </p:spTree>
    <p:extLst>
      <p:ext uri="{BB962C8B-B14F-4D97-AF65-F5344CB8AC3E}">
        <p14:creationId xmlns:p14="http://schemas.microsoft.com/office/powerpoint/2010/main" val="1144070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VĐ1: trên thị trường có một số đơn vị có sản phẩm giải quyết, đều có những ưu, nhược điểm khác nhau</a:t>
            </a:r>
            <a:br>
              <a:rPr lang="en-VN"/>
            </a:br>
            <a:r>
              <a:rPr lang="en-VN"/>
              <a:t>VĐ2: trên thị trg chưa có</a:t>
            </a:r>
          </a:p>
          <a:p>
            <a:r>
              <a:rPr lang="en-VN"/>
              <a:t>-&gt; Cần phải phát triển 1 hệ thống có thể giải quyết đồng thời 2 vấn đề trên. </a:t>
            </a:r>
            <a:br>
              <a:rPr lang="en-VN"/>
            </a:br>
            <a:r>
              <a:rPr lang="en-VN"/>
              <a:t>VĐ1: định vị xe, báo cơ quan chức năng.</a:t>
            </a:r>
            <a:br>
              <a:rPr lang="en-VN"/>
            </a:br>
            <a:r>
              <a:rPr lang="en-VN"/>
              <a:t>VĐ2: định vị vị trí tai nạn, kịp thời giúp đỡ nạn nhân</a:t>
            </a:r>
            <a:br>
              <a:rPr lang="en-VN"/>
            </a:br>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520619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Dự án to, cần có nhiều giai đoạn phát triển để thành 1 sp hoàn chỉnh.</a:t>
            </a:r>
            <a:br>
              <a:rPr lang="en-VN"/>
            </a:br>
            <a:r>
              <a:rPr lang="en-VN"/>
              <a:t>Xác định ĐATN là gia đoạn đầu của dự án.</a:t>
            </a:r>
          </a:p>
          <a:p>
            <a:pPr marL="0" marR="0" lvl="0" indent="0" algn="l" defTabSz="914400" rtl="0" eaLnBrk="1" fontAlgn="auto" latinLnBrk="0" hangingPunct="1">
              <a:lnSpc>
                <a:spcPct val="100000"/>
              </a:lnSpc>
              <a:spcBef>
                <a:spcPts val="0"/>
              </a:spcBef>
              <a:spcAft>
                <a:spcPts val="0"/>
              </a:spcAft>
              <a:buClrTx/>
              <a:buSzTx/>
              <a:buFontTx/>
              <a:buNone/>
              <a:tabLst/>
              <a:defRPr/>
            </a:pPr>
            <a:r>
              <a:rPr lang="en-VN"/>
              <a:t>với gian đoạn này , mục tiêu mong muốn đạt được: </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3526303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Mô hình hệ thống được thiết kế dựa trên mô hình IOT đc tham khảo ở bài báo.</a:t>
            </a:r>
          </a:p>
          <a:p>
            <a:r>
              <a:rPr lang="en-US"/>
              <a:t>Preception: (lớp đầu tiên, lớp chuẩn bị) chứa Device, các cảm biến trong Device</a:t>
            </a:r>
          </a:p>
          <a:p>
            <a:r>
              <a:rPr lang="en-US" sz="1800">
                <a:effectLst/>
                <a:latin typeface="Times New Roman" panose="02020603050405020304" pitchFamily="18" charset="0"/>
                <a:ea typeface="Calibri" panose="020F0502020204030204" pitchFamily="34" charset="0"/>
              </a:rPr>
              <a:t>Network: NB-IoT (sử dụng một tập hợp con của tiêu chuẩn LTE, nhưng giới hạn băng thông ở một </a:t>
            </a:r>
            <a:r>
              <a:rPr lang="en-US" sz="1800" b="1">
                <a:effectLst/>
                <a:latin typeface="Times New Roman" panose="02020603050405020304" pitchFamily="18" charset="0"/>
                <a:ea typeface="Calibri" panose="020F0502020204030204" pitchFamily="34" charset="0"/>
              </a:rPr>
              <a:t>băng tần hẹp </a:t>
            </a:r>
            <a:r>
              <a:rPr lang="en-US" sz="1800">
                <a:effectLst/>
                <a:latin typeface="Times New Roman" panose="02020603050405020304" pitchFamily="18" charset="0"/>
                <a:ea typeface="Calibri" panose="020F0502020204030204" pitchFamily="34" charset="0"/>
              </a:rPr>
              <a:t>duy nhất là 200kHz.</a:t>
            </a:r>
            <a:r>
              <a:rPr lang="en-VN">
                <a:effectLst/>
              </a:rPr>
              <a:t> ) để gửi </a:t>
            </a:r>
          </a:p>
          <a:p>
            <a:r>
              <a:rPr lang="en-VN">
                <a:effectLst/>
              </a:rPr>
              <a:t>Processing Layer: Backend Server xử lí data gửi lên, thực hiện các service , business logic; Firebase làm database</a:t>
            </a:r>
          </a:p>
          <a:p>
            <a:r>
              <a:rPr lang="en-VN">
                <a:effectLst/>
              </a:rPr>
              <a:t>Application: mobiapp cho người dùng tương tác</a:t>
            </a:r>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913124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288104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Server – backend sử dụng firestore firebase làm database</a:t>
            </a:r>
          </a:p>
          <a:p>
            <a:r>
              <a:rPr lang="en-VN"/>
              <a:t>Kế thừa từ 1 dự án startup mà em support, vì có mô hình tương tự. </a:t>
            </a:r>
            <a:r>
              <a:rPr lang="en-US"/>
              <a:t>C</a:t>
            </a:r>
            <a:r>
              <a:rPr lang="en-VN"/>
              <a:t>hỉ config lại key của 1 số dịch vụ</a:t>
            </a:r>
          </a:p>
          <a:p>
            <a:r>
              <a:rPr lang="en-US"/>
              <a:t>Ả</a:t>
            </a:r>
            <a:r>
              <a:rPr lang="en-VN"/>
              <a:t>nh bên là luồng hoạt động chính</a:t>
            </a:r>
          </a:p>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265273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DB: Dữ liệu được lưu dưới dạng các document, thuộc Collections </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6861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MobiApp sử dụng Flutter, build 2 OS cùng 1 base code</a:t>
            </a:r>
          </a:p>
          <a:p>
            <a:r>
              <a:rPr lang="en-VN"/>
              <a:t>Kiến trúc: dựa trên Bloc Pattern : tách bus khỏi UI, phân chia các repo, service xử lí data riêng</a:t>
            </a:r>
          </a:p>
          <a:p>
            <a:r>
              <a:rPr lang="en-VN"/>
              <a:t>Ảnh bên là luồng hoạt động chính</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204903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8/16/23</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8/16/23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8/16/23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8/16/23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8/16/23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8/16/23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8/16/23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8/16/23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8/16/23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8/16/23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8/16/23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https://haygot.s3.amazonaws.com/questions/657769_37646_ans_557e5a47c29149d6b0c1e7487f431ac3.png" TargetMode="External"/><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73">
            <a:extLst>
              <a:ext uri="{FF2B5EF4-FFF2-40B4-BE49-F238E27FC236}">
                <a16:creationId xmlns:a16="http://schemas.microsoft.com/office/drawing/2014/main" id="{769BC637-6187-43BC-1E05-99087CAD99EC}"/>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17" name="Title 1">
            <a:extLst>
              <a:ext uri="{FF2B5EF4-FFF2-40B4-BE49-F238E27FC236}">
                <a16:creationId xmlns:a16="http://schemas.microsoft.com/office/drawing/2014/main" id="{DE67AE60-8C03-4A4D-B042-D54C4F9A9BA6}"/>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18" name="Title 1">
            <a:extLst>
              <a:ext uri="{FF2B5EF4-FFF2-40B4-BE49-F238E27FC236}">
                <a16:creationId xmlns:a16="http://schemas.microsoft.com/office/drawing/2014/main" id="{D4D2F9B9-712B-1688-8756-8D1D5AB9F50D}"/>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9" name="Đường nối Thẳng 10">
            <a:extLst>
              <a:ext uri="{FF2B5EF4-FFF2-40B4-BE49-F238E27FC236}">
                <a16:creationId xmlns:a16="http://schemas.microsoft.com/office/drawing/2014/main" id="{52C3554C-701A-7E90-CA1C-3D7445F29963}"/>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Picture 2" descr="A diagram of a computer network&#10;&#10;Description automatically generated">
            <a:extLst>
              <a:ext uri="{FF2B5EF4-FFF2-40B4-BE49-F238E27FC236}">
                <a16:creationId xmlns:a16="http://schemas.microsoft.com/office/drawing/2014/main" id="{FB7031D7-6483-DA49-1F0D-37C29927B39F}"/>
              </a:ext>
            </a:extLst>
          </p:cNvPr>
          <p:cNvPicPr>
            <a:picLocks noChangeAspect="1"/>
          </p:cNvPicPr>
          <p:nvPr/>
        </p:nvPicPr>
        <p:blipFill rotWithShape="1">
          <a:blip r:embed="rId3"/>
          <a:srcRect t="1" r="3826" b="1624"/>
          <a:stretch/>
        </p:blipFill>
        <p:spPr bwMode="auto">
          <a:xfrm>
            <a:off x="5299604" y="723655"/>
            <a:ext cx="6673847" cy="5174721"/>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1AE4E431-2B93-60D7-7ED8-2C54BF6A6480}"/>
              </a:ext>
            </a:extLst>
          </p:cNvPr>
          <p:cNvSpPr txBox="1">
            <a:spLocks/>
          </p:cNvSpPr>
          <p:nvPr/>
        </p:nvSpPr>
        <p:spPr>
          <a:xfrm>
            <a:off x="287867" y="945572"/>
            <a:ext cx="5095015"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2.1    Tổng quan hệ thống</a:t>
            </a:r>
          </a:p>
        </p:txBody>
      </p:sp>
      <p:sp>
        <p:nvSpPr>
          <p:cNvPr id="11" name="Text Placeholder 2">
            <a:extLst>
              <a:ext uri="{FF2B5EF4-FFF2-40B4-BE49-F238E27FC236}">
                <a16:creationId xmlns:a16="http://schemas.microsoft.com/office/drawing/2014/main" id="{1B20E638-E9DB-D85F-3251-E05C30A57762}"/>
              </a:ext>
            </a:extLst>
          </p:cNvPr>
          <p:cNvSpPr txBox="1">
            <a:spLocks/>
          </p:cNvSpPr>
          <p:nvPr/>
        </p:nvSpPr>
        <p:spPr>
          <a:xfrm>
            <a:off x="-4812820" y="1554914"/>
            <a:ext cx="4894071"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100">
                <a:solidFill>
                  <a:srgbClr val="002060"/>
                </a:solidFill>
              </a:rPr>
              <a:t>Perception Layer: </a:t>
            </a:r>
            <a:r>
              <a:rPr lang="en-US" sz="2100" b="1">
                <a:solidFill>
                  <a:srgbClr val="002060"/>
                </a:solidFill>
              </a:rPr>
              <a:t>Device</a:t>
            </a:r>
            <a:r>
              <a:rPr lang="en-US" sz="2100">
                <a:solidFill>
                  <a:srgbClr val="002060"/>
                </a:solidFill>
              </a:rPr>
              <a:t> chứa các cảm biến, được gắn trên xe máy</a:t>
            </a:r>
          </a:p>
          <a:p>
            <a:pPr>
              <a:lnSpc>
                <a:spcPct val="150000"/>
              </a:lnSpc>
            </a:pPr>
            <a:r>
              <a:rPr lang="en-US" sz="2100">
                <a:solidFill>
                  <a:srgbClr val="002060"/>
                </a:solidFill>
              </a:rPr>
              <a:t>Network Layer: xử dụng </a:t>
            </a:r>
            <a:r>
              <a:rPr lang="en-US" sz="2100" b="1">
                <a:solidFill>
                  <a:srgbClr val="002060"/>
                </a:solidFill>
              </a:rPr>
              <a:t>NB IOT </a:t>
            </a:r>
            <a:r>
              <a:rPr lang="en-US" sz="2100">
                <a:solidFill>
                  <a:srgbClr val="002060"/>
                </a:solidFill>
              </a:rPr>
              <a:t>để gửi bản tin </a:t>
            </a:r>
            <a:r>
              <a:rPr lang="en-US" sz="2100" b="1">
                <a:solidFill>
                  <a:srgbClr val="002060"/>
                </a:solidFill>
              </a:rPr>
              <a:t>MQTT</a:t>
            </a:r>
            <a:r>
              <a:rPr lang="en-US" sz="2100">
                <a:solidFill>
                  <a:srgbClr val="002060"/>
                </a:solidFill>
              </a:rPr>
              <a:t> </a:t>
            </a:r>
          </a:p>
          <a:p>
            <a:pPr>
              <a:lnSpc>
                <a:spcPct val="150000"/>
              </a:lnSpc>
            </a:pPr>
            <a:r>
              <a:rPr lang="en-US" sz="2100">
                <a:solidFill>
                  <a:srgbClr val="002060"/>
                </a:solidFill>
              </a:rPr>
              <a:t>Processing Layer: </a:t>
            </a:r>
            <a:r>
              <a:rPr lang="en-US" sz="2100" b="1">
                <a:solidFill>
                  <a:srgbClr val="002060"/>
                </a:solidFill>
              </a:rPr>
              <a:t>Server-Backend</a:t>
            </a:r>
            <a:r>
              <a:rPr lang="en-US" sz="2100">
                <a:solidFill>
                  <a:srgbClr val="002060"/>
                </a:solidFill>
              </a:rPr>
              <a:t> xử lí dữ liệu được gửi/nhận</a:t>
            </a:r>
          </a:p>
          <a:p>
            <a:pPr>
              <a:lnSpc>
                <a:spcPct val="150000"/>
              </a:lnSpc>
            </a:pPr>
            <a:r>
              <a:rPr lang="en-US" sz="2100">
                <a:solidFill>
                  <a:srgbClr val="002060"/>
                </a:solidFill>
              </a:rPr>
              <a:t>Application Layer: </a:t>
            </a:r>
            <a:r>
              <a:rPr lang="en-US" sz="2100" b="1">
                <a:solidFill>
                  <a:srgbClr val="002060"/>
                </a:solidFill>
              </a:rPr>
              <a:t>Mobile Application</a:t>
            </a:r>
          </a:p>
        </p:txBody>
      </p:sp>
      <p:pic>
        <p:nvPicPr>
          <p:cNvPr id="12" name="Picture 11" descr="A diagram of a computer network&#10;&#10;Description automatically generated">
            <a:extLst>
              <a:ext uri="{FF2B5EF4-FFF2-40B4-BE49-F238E27FC236}">
                <a16:creationId xmlns:a16="http://schemas.microsoft.com/office/drawing/2014/main" id="{B3EA4BD3-EFBB-6F8D-BA32-F661CE4902A6}"/>
              </a:ext>
            </a:extLst>
          </p:cNvPr>
          <p:cNvPicPr>
            <a:picLocks noChangeAspect="1"/>
          </p:cNvPicPr>
          <p:nvPr/>
        </p:nvPicPr>
        <p:blipFill>
          <a:blip r:embed="rId4"/>
          <a:stretch>
            <a:fillRect/>
          </a:stretch>
        </p:blipFill>
        <p:spPr>
          <a:xfrm>
            <a:off x="697380" y="1418488"/>
            <a:ext cx="3843254" cy="4112157"/>
          </a:xfrm>
          <a:prstGeom prst="rect">
            <a:avLst/>
          </a:prstGeom>
        </p:spPr>
      </p:pic>
      <p:sp>
        <p:nvSpPr>
          <p:cNvPr id="13" name="Text Placeholder 2">
            <a:extLst>
              <a:ext uri="{FF2B5EF4-FFF2-40B4-BE49-F238E27FC236}">
                <a16:creationId xmlns:a16="http://schemas.microsoft.com/office/drawing/2014/main" id="{203DC646-9969-D618-45E8-86768C1E0EBA}"/>
              </a:ext>
            </a:extLst>
          </p:cNvPr>
          <p:cNvSpPr txBox="1">
            <a:spLocks/>
          </p:cNvSpPr>
          <p:nvPr/>
        </p:nvSpPr>
        <p:spPr>
          <a:xfrm>
            <a:off x="405513" y="4684009"/>
            <a:ext cx="434708" cy="5698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100">
                <a:solidFill>
                  <a:srgbClr val="002060"/>
                </a:solidFill>
              </a:rPr>
              <a:t>1</a:t>
            </a:r>
          </a:p>
        </p:txBody>
      </p:sp>
      <p:sp>
        <p:nvSpPr>
          <p:cNvPr id="14" name="Text Placeholder 2">
            <a:extLst>
              <a:ext uri="{FF2B5EF4-FFF2-40B4-BE49-F238E27FC236}">
                <a16:creationId xmlns:a16="http://schemas.microsoft.com/office/drawing/2014/main" id="{D4B6D9A2-2DB7-CE26-CC25-E88B95DE9437}"/>
              </a:ext>
            </a:extLst>
          </p:cNvPr>
          <p:cNvSpPr txBox="1">
            <a:spLocks/>
          </p:cNvSpPr>
          <p:nvPr/>
        </p:nvSpPr>
        <p:spPr>
          <a:xfrm>
            <a:off x="5462106" y="3621351"/>
            <a:ext cx="434708" cy="5698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100">
                <a:solidFill>
                  <a:srgbClr val="002060"/>
                </a:solidFill>
              </a:rPr>
              <a:t>1</a:t>
            </a:r>
          </a:p>
        </p:txBody>
      </p:sp>
      <p:sp>
        <p:nvSpPr>
          <p:cNvPr id="15" name="Text Placeholder 2">
            <a:extLst>
              <a:ext uri="{FF2B5EF4-FFF2-40B4-BE49-F238E27FC236}">
                <a16:creationId xmlns:a16="http://schemas.microsoft.com/office/drawing/2014/main" id="{E54CA65B-217B-227F-B133-E337FCC8F3D3}"/>
              </a:ext>
            </a:extLst>
          </p:cNvPr>
          <p:cNvSpPr txBox="1">
            <a:spLocks/>
          </p:cNvSpPr>
          <p:nvPr/>
        </p:nvSpPr>
        <p:spPr>
          <a:xfrm>
            <a:off x="405513" y="3629470"/>
            <a:ext cx="660399" cy="7116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100">
                <a:solidFill>
                  <a:srgbClr val="002060"/>
                </a:solidFill>
              </a:rPr>
              <a:t>2</a:t>
            </a:r>
          </a:p>
        </p:txBody>
      </p:sp>
      <p:sp>
        <p:nvSpPr>
          <p:cNvPr id="20" name="Text Placeholder 2">
            <a:extLst>
              <a:ext uri="{FF2B5EF4-FFF2-40B4-BE49-F238E27FC236}">
                <a16:creationId xmlns:a16="http://schemas.microsoft.com/office/drawing/2014/main" id="{92885133-A4CB-32A7-9631-8AD5F9EF1092}"/>
              </a:ext>
            </a:extLst>
          </p:cNvPr>
          <p:cNvSpPr txBox="1">
            <a:spLocks/>
          </p:cNvSpPr>
          <p:nvPr/>
        </p:nvSpPr>
        <p:spPr>
          <a:xfrm>
            <a:off x="6169740" y="3621351"/>
            <a:ext cx="660399" cy="7116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100">
                <a:solidFill>
                  <a:srgbClr val="002060"/>
                </a:solidFill>
              </a:rPr>
              <a:t>2</a:t>
            </a:r>
          </a:p>
        </p:txBody>
      </p:sp>
      <p:sp>
        <p:nvSpPr>
          <p:cNvPr id="22" name="Text Placeholder 2">
            <a:extLst>
              <a:ext uri="{FF2B5EF4-FFF2-40B4-BE49-F238E27FC236}">
                <a16:creationId xmlns:a16="http://schemas.microsoft.com/office/drawing/2014/main" id="{4DE0A954-4F8F-3D0E-D0ED-64AB939F86FC}"/>
              </a:ext>
            </a:extLst>
          </p:cNvPr>
          <p:cNvSpPr txBox="1">
            <a:spLocks/>
          </p:cNvSpPr>
          <p:nvPr/>
        </p:nvSpPr>
        <p:spPr>
          <a:xfrm>
            <a:off x="405512" y="2560102"/>
            <a:ext cx="660399" cy="7116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100">
                <a:solidFill>
                  <a:srgbClr val="002060"/>
                </a:solidFill>
              </a:rPr>
              <a:t>3</a:t>
            </a:r>
          </a:p>
        </p:txBody>
      </p:sp>
      <p:sp>
        <p:nvSpPr>
          <p:cNvPr id="23" name="Text Placeholder 2">
            <a:extLst>
              <a:ext uri="{FF2B5EF4-FFF2-40B4-BE49-F238E27FC236}">
                <a16:creationId xmlns:a16="http://schemas.microsoft.com/office/drawing/2014/main" id="{30F828D6-E462-0386-19F7-FC4BADEACDA9}"/>
              </a:ext>
            </a:extLst>
          </p:cNvPr>
          <p:cNvSpPr txBox="1">
            <a:spLocks/>
          </p:cNvSpPr>
          <p:nvPr/>
        </p:nvSpPr>
        <p:spPr>
          <a:xfrm>
            <a:off x="8708032" y="2375729"/>
            <a:ext cx="660399" cy="7116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100">
                <a:solidFill>
                  <a:srgbClr val="002060"/>
                </a:solidFill>
              </a:rPr>
              <a:t>3</a:t>
            </a:r>
          </a:p>
        </p:txBody>
      </p:sp>
      <p:sp>
        <p:nvSpPr>
          <p:cNvPr id="24" name="Text Placeholder 2">
            <a:extLst>
              <a:ext uri="{FF2B5EF4-FFF2-40B4-BE49-F238E27FC236}">
                <a16:creationId xmlns:a16="http://schemas.microsoft.com/office/drawing/2014/main" id="{1151ACCA-F58C-D1D5-3174-D013AA893B3D}"/>
              </a:ext>
            </a:extLst>
          </p:cNvPr>
          <p:cNvSpPr txBox="1">
            <a:spLocks/>
          </p:cNvSpPr>
          <p:nvPr/>
        </p:nvSpPr>
        <p:spPr>
          <a:xfrm>
            <a:off x="405511" y="1576694"/>
            <a:ext cx="660399" cy="7116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100">
                <a:solidFill>
                  <a:srgbClr val="002060"/>
                </a:solidFill>
              </a:rPr>
              <a:t>4</a:t>
            </a:r>
          </a:p>
        </p:txBody>
      </p:sp>
      <p:sp>
        <p:nvSpPr>
          <p:cNvPr id="25" name="Text Placeholder 2">
            <a:extLst>
              <a:ext uri="{FF2B5EF4-FFF2-40B4-BE49-F238E27FC236}">
                <a16:creationId xmlns:a16="http://schemas.microsoft.com/office/drawing/2014/main" id="{A944485D-40C0-5409-6C9A-3C5AC8E34493}"/>
              </a:ext>
            </a:extLst>
          </p:cNvPr>
          <p:cNvSpPr txBox="1">
            <a:spLocks/>
          </p:cNvSpPr>
          <p:nvPr/>
        </p:nvSpPr>
        <p:spPr>
          <a:xfrm>
            <a:off x="11701146" y="3197236"/>
            <a:ext cx="660399" cy="7116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100">
                <a:solidFill>
                  <a:srgbClr val="002060"/>
                </a:solidFill>
              </a:rPr>
              <a:t>4</a:t>
            </a:r>
          </a:p>
        </p:txBody>
      </p:sp>
      <p:sp>
        <p:nvSpPr>
          <p:cNvPr id="26" name="Title 1">
            <a:extLst>
              <a:ext uri="{FF2B5EF4-FFF2-40B4-BE49-F238E27FC236}">
                <a16:creationId xmlns:a16="http://schemas.microsoft.com/office/drawing/2014/main" id="{42DA83B1-A45C-A9B7-728A-D4E3DFBE26DB}"/>
              </a:ext>
            </a:extLst>
          </p:cNvPr>
          <p:cNvSpPr txBox="1">
            <a:spLocks/>
          </p:cNvSpPr>
          <p:nvPr/>
        </p:nvSpPr>
        <p:spPr>
          <a:xfrm>
            <a:off x="1190451" y="5520721"/>
            <a:ext cx="2857111"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IOT Layers [5]</a:t>
            </a:r>
          </a:p>
        </p:txBody>
      </p:sp>
      <p:sp>
        <p:nvSpPr>
          <p:cNvPr id="27" name="Title 1">
            <a:extLst>
              <a:ext uri="{FF2B5EF4-FFF2-40B4-BE49-F238E27FC236}">
                <a16:creationId xmlns:a16="http://schemas.microsoft.com/office/drawing/2014/main" id="{E0B3D3BE-13F5-8FE9-3991-CF608C6B0349}"/>
              </a:ext>
            </a:extLst>
          </p:cNvPr>
          <p:cNvSpPr txBox="1">
            <a:spLocks/>
          </p:cNvSpPr>
          <p:nvPr/>
        </p:nvSpPr>
        <p:spPr>
          <a:xfrm>
            <a:off x="5470199" y="5527700"/>
            <a:ext cx="3054369"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Tổng quan hệ thống</a:t>
            </a:r>
          </a:p>
        </p:txBody>
      </p:sp>
    </p:spTree>
    <p:extLst>
      <p:ext uri="{BB962C8B-B14F-4D97-AF65-F5344CB8AC3E}">
        <p14:creationId xmlns:p14="http://schemas.microsoft.com/office/powerpoint/2010/main" val="65871320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ình chữ nhật 73">
            <a:extLst>
              <a:ext uri="{FF2B5EF4-FFF2-40B4-BE49-F238E27FC236}">
                <a16:creationId xmlns:a16="http://schemas.microsoft.com/office/drawing/2014/main" id="{EECA7B10-9430-C00E-2092-00B0E2F6875A}"/>
              </a:ext>
            </a:extLst>
          </p:cNvPr>
          <p:cNvSpPr/>
          <p:nvPr/>
        </p:nvSpPr>
        <p:spPr>
          <a:xfrm>
            <a:off x="-1641" y="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Google Shape;849;p25">
            <a:extLst>
              <a:ext uri="{FF2B5EF4-FFF2-40B4-BE49-F238E27FC236}">
                <a16:creationId xmlns:a16="http://schemas.microsoft.com/office/drawing/2014/main" id="{397FC66E-43BE-2D45-0968-3EF38FA737CC}"/>
              </a:ext>
            </a:extLst>
          </p:cNvPr>
          <p:cNvSpPr/>
          <p:nvPr/>
        </p:nvSpPr>
        <p:spPr>
          <a:xfrm>
            <a:off x="6421042" y="1614040"/>
            <a:ext cx="5006916" cy="4277074"/>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9;p25">
            <a:extLst>
              <a:ext uri="{FF2B5EF4-FFF2-40B4-BE49-F238E27FC236}">
                <a16:creationId xmlns:a16="http://schemas.microsoft.com/office/drawing/2014/main" id="{138DD5EA-9197-71B1-16BF-9BB4BB319915}"/>
              </a:ext>
            </a:extLst>
          </p:cNvPr>
          <p:cNvSpPr/>
          <p:nvPr/>
        </p:nvSpPr>
        <p:spPr>
          <a:xfrm>
            <a:off x="699168" y="1635354"/>
            <a:ext cx="5006916" cy="4277074"/>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5" name="Title 1">
            <a:extLst>
              <a:ext uri="{FF2B5EF4-FFF2-40B4-BE49-F238E27FC236}">
                <a16:creationId xmlns:a16="http://schemas.microsoft.com/office/drawing/2014/main" id="{F12BD253-ACB9-5204-EA1C-8FB60F676379}"/>
              </a:ext>
            </a:extLst>
          </p:cNvPr>
          <p:cNvSpPr txBox="1">
            <a:spLocks/>
          </p:cNvSpPr>
          <p:nvPr/>
        </p:nvSpPr>
        <p:spPr>
          <a:xfrm>
            <a:off x="2135772" y="1443547"/>
            <a:ext cx="2382808" cy="385894"/>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t>MQTT BROKER</a:t>
            </a:r>
          </a:p>
        </p:txBody>
      </p:sp>
      <p:sp>
        <p:nvSpPr>
          <p:cNvPr id="6" name="Title 1">
            <a:extLst>
              <a:ext uri="{FF2B5EF4-FFF2-40B4-BE49-F238E27FC236}">
                <a16:creationId xmlns:a16="http://schemas.microsoft.com/office/drawing/2014/main" id="{F06E4C82-77AF-622A-ED22-5513039DF0FC}"/>
              </a:ext>
            </a:extLst>
          </p:cNvPr>
          <p:cNvSpPr txBox="1">
            <a:spLocks/>
          </p:cNvSpPr>
          <p:nvPr/>
        </p:nvSpPr>
        <p:spPr>
          <a:xfrm>
            <a:off x="8113234" y="1421093"/>
            <a:ext cx="1584944" cy="385894"/>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t>FIREBASE</a:t>
            </a:r>
          </a:p>
        </p:txBody>
      </p:sp>
      <p:sp>
        <p:nvSpPr>
          <p:cNvPr id="9" name="Text Placeholder 2">
            <a:extLst>
              <a:ext uri="{FF2B5EF4-FFF2-40B4-BE49-F238E27FC236}">
                <a16:creationId xmlns:a16="http://schemas.microsoft.com/office/drawing/2014/main" id="{5E2F1C1B-CFE1-C871-F6E0-833B142FCE28}"/>
              </a:ext>
            </a:extLst>
          </p:cNvPr>
          <p:cNvSpPr txBox="1">
            <a:spLocks/>
          </p:cNvSpPr>
          <p:nvPr/>
        </p:nvSpPr>
        <p:spPr>
          <a:xfrm>
            <a:off x="948268" y="3772060"/>
            <a:ext cx="4757816" cy="21002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100">
                <a:solidFill>
                  <a:srgbClr val="002060"/>
                </a:solidFill>
              </a:rPr>
              <a:t>Vai trò trung gian vận chuyển bản tin MQTT</a:t>
            </a:r>
          </a:p>
          <a:p>
            <a:pPr>
              <a:lnSpc>
                <a:spcPct val="150000"/>
              </a:lnSpc>
            </a:pPr>
            <a:r>
              <a:rPr lang="en-US" sz="2100">
                <a:solidFill>
                  <a:srgbClr val="002060"/>
                </a:solidFill>
              </a:rPr>
              <a:t>Sử dụng dịch vụ EMQX MQTT Cloud</a:t>
            </a:r>
          </a:p>
        </p:txBody>
      </p:sp>
      <p:pic>
        <p:nvPicPr>
          <p:cNvPr id="10" name="Picture 9">
            <a:extLst>
              <a:ext uri="{FF2B5EF4-FFF2-40B4-BE49-F238E27FC236}">
                <a16:creationId xmlns:a16="http://schemas.microsoft.com/office/drawing/2014/main" id="{71A18C30-2F2E-1E49-9932-DA2BAB94B4CA}"/>
              </a:ext>
            </a:extLst>
          </p:cNvPr>
          <p:cNvPicPr>
            <a:picLocks noChangeAspect="1"/>
          </p:cNvPicPr>
          <p:nvPr/>
        </p:nvPicPr>
        <p:blipFill rotWithShape="1">
          <a:blip r:embed="rId3"/>
          <a:srcRect t="23290" r="6431"/>
          <a:stretch/>
        </p:blipFill>
        <p:spPr>
          <a:xfrm>
            <a:off x="1311502" y="2325683"/>
            <a:ext cx="3653341" cy="826817"/>
          </a:xfrm>
          <a:prstGeom prst="rect">
            <a:avLst/>
          </a:prstGeom>
        </p:spPr>
      </p:pic>
      <p:pic>
        <p:nvPicPr>
          <p:cNvPr id="11" name="Picture 10">
            <a:extLst>
              <a:ext uri="{FF2B5EF4-FFF2-40B4-BE49-F238E27FC236}">
                <a16:creationId xmlns:a16="http://schemas.microsoft.com/office/drawing/2014/main" id="{A26A86B1-D4C9-84AC-A9D7-CBC1B2DC0D8B}"/>
              </a:ext>
            </a:extLst>
          </p:cNvPr>
          <p:cNvPicPr>
            <a:picLocks noChangeAspect="1"/>
          </p:cNvPicPr>
          <p:nvPr/>
        </p:nvPicPr>
        <p:blipFill>
          <a:blip r:embed="rId4"/>
          <a:stretch>
            <a:fillRect/>
          </a:stretch>
        </p:blipFill>
        <p:spPr>
          <a:xfrm>
            <a:off x="7550199" y="1909938"/>
            <a:ext cx="2727610" cy="2120717"/>
          </a:xfrm>
          <a:prstGeom prst="rect">
            <a:avLst/>
          </a:prstGeom>
        </p:spPr>
      </p:pic>
      <p:sp>
        <p:nvSpPr>
          <p:cNvPr id="13" name="Text Placeholder 2">
            <a:extLst>
              <a:ext uri="{FF2B5EF4-FFF2-40B4-BE49-F238E27FC236}">
                <a16:creationId xmlns:a16="http://schemas.microsoft.com/office/drawing/2014/main" id="{E1F13AE6-01EE-ED63-69BD-33FD5194F3AC}"/>
              </a:ext>
            </a:extLst>
          </p:cNvPr>
          <p:cNvSpPr txBox="1">
            <a:spLocks/>
          </p:cNvSpPr>
          <p:nvPr/>
        </p:nvSpPr>
        <p:spPr>
          <a:xfrm>
            <a:off x="6777413" y="4030655"/>
            <a:ext cx="4256586" cy="1841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100">
                <a:solidFill>
                  <a:srgbClr val="002060"/>
                </a:solidFill>
              </a:rPr>
              <a:t>Database của hệ thống</a:t>
            </a:r>
          </a:p>
          <a:p>
            <a:pPr>
              <a:lnSpc>
                <a:spcPct val="150000"/>
              </a:lnSpc>
            </a:pPr>
            <a:r>
              <a:rPr lang="en-US" sz="2100">
                <a:solidFill>
                  <a:srgbClr val="002060"/>
                </a:solidFill>
              </a:rPr>
              <a:t>Xác thực người dùng bằng SĐT</a:t>
            </a:r>
          </a:p>
          <a:p>
            <a:pPr>
              <a:lnSpc>
                <a:spcPct val="150000"/>
              </a:lnSpc>
            </a:pPr>
            <a:r>
              <a:rPr lang="en-US" sz="2100">
                <a:solidFill>
                  <a:srgbClr val="002060"/>
                </a:solidFill>
              </a:rPr>
              <a:t>Firebase Cloud Messaging</a:t>
            </a:r>
          </a:p>
        </p:txBody>
      </p:sp>
      <p:sp>
        <p:nvSpPr>
          <p:cNvPr id="22" name="Title 1">
            <a:extLst>
              <a:ext uri="{FF2B5EF4-FFF2-40B4-BE49-F238E27FC236}">
                <a16:creationId xmlns:a16="http://schemas.microsoft.com/office/drawing/2014/main" id="{5B204C37-47A1-21B8-B8E5-DCC7364E85D9}"/>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23" name="Title 1">
            <a:extLst>
              <a:ext uri="{FF2B5EF4-FFF2-40B4-BE49-F238E27FC236}">
                <a16:creationId xmlns:a16="http://schemas.microsoft.com/office/drawing/2014/main" id="{9E87630C-462C-9D44-A3FF-D6B5B7FBFE7D}"/>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24" name="Đường nối Thẳng 10">
            <a:extLst>
              <a:ext uri="{FF2B5EF4-FFF2-40B4-BE49-F238E27FC236}">
                <a16:creationId xmlns:a16="http://schemas.microsoft.com/office/drawing/2014/main" id="{94CDC7C3-10FE-FA04-CEB3-D5C84EF47A0C}"/>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7F31D682-64A0-3E98-8CD5-27614A5F8AFF}"/>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2.2    Phân hệ MQTT Broker, Firebase</a:t>
            </a:r>
          </a:p>
        </p:txBody>
      </p:sp>
    </p:spTree>
    <p:extLst>
      <p:ext uri="{BB962C8B-B14F-4D97-AF65-F5344CB8AC3E}">
        <p14:creationId xmlns:p14="http://schemas.microsoft.com/office/powerpoint/2010/main" val="13891550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ình chữ nhật 73">
            <a:extLst>
              <a:ext uri="{FF2B5EF4-FFF2-40B4-BE49-F238E27FC236}">
                <a16:creationId xmlns:a16="http://schemas.microsoft.com/office/drawing/2014/main" id="{EECA7B10-9430-C00E-2092-00B0E2F6875A}"/>
              </a:ext>
            </a:extLst>
          </p:cNvPr>
          <p:cNvSpPr/>
          <p:nvPr/>
        </p:nvSpPr>
        <p:spPr>
          <a:xfrm>
            <a:off x="0" y="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11" name="Title 1">
            <a:extLst>
              <a:ext uri="{FF2B5EF4-FFF2-40B4-BE49-F238E27FC236}">
                <a16:creationId xmlns:a16="http://schemas.microsoft.com/office/drawing/2014/main" id="{41F09BA3-CAEC-D103-8076-688D991B308F}"/>
              </a:ext>
            </a:extLst>
          </p:cNvPr>
          <p:cNvSpPr txBox="1">
            <a:spLocks/>
          </p:cNvSpPr>
          <p:nvPr/>
        </p:nvSpPr>
        <p:spPr>
          <a:xfrm>
            <a:off x="1731374" y="5461517"/>
            <a:ext cx="2857111"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Sơ đồng tổng quan</a:t>
            </a:r>
          </a:p>
        </p:txBody>
      </p:sp>
      <p:sp>
        <p:nvSpPr>
          <p:cNvPr id="12" name="Title 1">
            <a:extLst>
              <a:ext uri="{FF2B5EF4-FFF2-40B4-BE49-F238E27FC236}">
                <a16:creationId xmlns:a16="http://schemas.microsoft.com/office/drawing/2014/main" id="{34F98D95-292B-2F56-8D7D-A6444421FA73}"/>
              </a:ext>
            </a:extLst>
          </p:cNvPr>
          <p:cNvSpPr txBox="1">
            <a:spLocks/>
          </p:cNvSpPr>
          <p:nvPr/>
        </p:nvSpPr>
        <p:spPr>
          <a:xfrm>
            <a:off x="7232411" y="5465663"/>
            <a:ext cx="3437681"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hoạt đồng chính</a:t>
            </a:r>
          </a:p>
        </p:txBody>
      </p:sp>
      <p:sp>
        <p:nvSpPr>
          <p:cNvPr id="15" name="Title 1">
            <a:extLst>
              <a:ext uri="{FF2B5EF4-FFF2-40B4-BE49-F238E27FC236}">
                <a16:creationId xmlns:a16="http://schemas.microsoft.com/office/drawing/2014/main" id="{5CD0824E-1137-EE12-4980-B7FD35FC99F0}"/>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20" name="Title 1">
            <a:extLst>
              <a:ext uri="{FF2B5EF4-FFF2-40B4-BE49-F238E27FC236}">
                <a16:creationId xmlns:a16="http://schemas.microsoft.com/office/drawing/2014/main" id="{0AFCA3FD-3535-2D2F-1D3E-6E87C687ED60}"/>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21" name="Đường nối Thẳng 10">
            <a:extLst>
              <a:ext uri="{FF2B5EF4-FFF2-40B4-BE49-F238E27FC236}">
                <a16:creationId xmlns:a16="http://schemas.microsoft.com/office/drawing/2014/main" id="{D5F66E46-A241-C8B7-65FE-D4750F27E51D}"/>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AFE035C4-D8EE-6513-315E-C62D2AC1B6A8}"/>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2.3    Phân hệ Server - Backend</a:t>
            </a:r>
          </a:p>
        </p:txBody>
      </p:sp>
      <p:pic>
        <p:nvPicPr>
          <p:cNvPr id="24" name="Picture 23">
            <a:extLst>
              <a:ext uri="{FF2B5EF4-FFF2-40B4-BE49-F238E27FC236}">
                <a16:creationId xmlns:a16="http://schemas.microsoft.com/office/drawing/2014/main" id="{F783DD10-B7BF-461D-D6D7-F4BDB2D429BC}"/>
              </a:ext>
            </a:extLst>
          </p:cNvPr>
          <p:cNvPicPr>
            <a:picLocks noChangeAspect="1"/>
          </p:cNvPicPr>
          <p:nvPr/>
        </p:nvPicPr>
        <p:blipFill>
          <a:blip r:embed="rId3"/>
          <a:stretch>
            <a:fillRect/>
          </a:stretch>
        </p:blipFill>
        <p:spPr>
          <a:xfrm>
            <a:off x="335561" y="2197025"/>
            <a:ext cx="5593419" cy="2221639"/>
          </a:xfrm>
          <a:prstGeom prst="rect">
            <a:avLst/>
          </a:prstGeom>
        </p:spPr>
      </p:pic>
      <p:pic>
        <p:nvPicPr>
          <p:cNvPr id="26" name="Picture 25">
            <a:extLst>
              <a:ext uri="{FF2B5EF4-FFF2-40B4-BE49-F238E27FC236}">
                <a16:creationId xmlns:a16="http://schemas.microsoft.com/office/drawing/2014/main" id="{CDCA16CA-59BB-4CCF-85CF-54F3BA4B7CAF}"/>
              </a:ext>
            </a:extLst>
          </p:cNvPr>
          <p:cNvPicPr>
            <a:picLocks noChangeAspect="1"/>
          </p:cNvPicPr>
          <p:nvPr/>
        </p:nvPicPr>
        <p:blipFill>
          <a:blip r:embed="rId4"/>
          <a:stretch>
            <a:fillRect/>
          </a:stretch>
        </p:blipFill>
        <p:spPr>
          <a:xfrm>
            <a:off x="6235702" y="990818"/>
            <a:ext cx="5241868" cy="4343564"/>
          </a:xfrm>
          <a:prstGeom prst="rect">
            <a:avLst/>
          </a:prstGeom>
        </p:spPr>
      </p:pic>
    </p:spTree>
    <p:extLst>
      <p:ext uri="{BB962C8B-B14F-4D97-AF65-F5344CB8AC3E}">
        <p14:creationId xmlns:p14="http://schemas.microsoft.com/office/powerpoint/2010/main" val="113426692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ình chữ nhật 73">
            <a:extLst>
              <a:ext uri="{FF2B5EF4-FFF2-40B4-BE49-F238E27FC236}">
                <a16:creationId xmlns:a16="http://schemas.microsoft.com/office/drawing/2014/main" id="{EECA7B10-9430-C00E-2092-00B0E2F6875A}"/>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pic>
        <p:nvPicPr>
          <p:cNvPr id="3" name="Picture 2" descr="A screenshot of a computer&#10;&#10;Description automatically generated">
            <a:extLst>
              <a:ext uri="{FF2B5EF4-FFF2-40B4-BE49-F238E27FC236}">
                <a16:creationId xmlns:a16="http://schemas.microsoft.com/office/drawing/2014/main" id="{604E6AB5-5CAA-1805-0BCD-B269268338C4}"/>
              </a:ext>
            </a:extLst>
          </p:cNvPr>
          <p:cNvPicPr>
            <a:picLocks noChangeAspect="1"/>
          </p:cNvPicPr>
          <p:nvPr/>
        </p:nvPicPr>
        <p:blipFill>
          <a:blip r:embed="rId3"/>
          <a:stretch>
            <a:fillRect/>
          </a:stretch>
        </p:blipFill>
        <p:spPr>
          <a:xfrm>
            <a:off x="788912" y="1756880"/>
            <a:ext cx="6082902" cy="3400511"/>
          </a:xfrm>
          <a:prstGeom prst="rect">
            <a:avLst/>
          </a:prstGeom>
        </p:spPr>
      </p:pic>
      <p:pic>
        <p:nvPicPr>
          <p:cNvPr id="10" name="Picture 9" descr="A screen shot of a computer screen&#10;&#10;Description automatically generated with low confidence">
            <a:extLst>
              <a:ext uri="{FF2B5EF4-FFF2-40B4-BE49-F238E27FC236}">
                <a16:creationId xmlns:a16="http://schemas.microsoft.com/office/drawing/2014/main" id="{99FBFCDE-5843-37BC-EED2-5CC8B55F5036}"/>
              </a:ext>
            </a:extLst>
          </p:cNvPr>
          <p:cNvPicPr>
            <a:picLocks noChangeAspect="1"/>
          </p:cNvPicPr>
          <p:nvPr/>
        </p:nvPicPr>
        <p:blipFill rotWithShape="1">
          <a:blip r:embed="rId4"/>
          <a:srcRect r="39384"/>
          <a:stretch/>
        </p:blipFill>
        <p:spPr bwMode="auto">
          <a:xfrm>
            <a:off x="7533021" y="1714676"/>
            <a:ext cx="2768513" cy="3574776"/>
          </a:xfrm>
          <a:prstGeom prst="rect">
            <a:avLst/>
          </a:prstGeom>
          <a:ln>
            <a:noFill/>
          </a:ln>
          <a:effectLst>
            <a:softEdge rad="0"/>
          </a:effectLst>
          <a:extLst>
            <a:ext uri="{53640926-AAD7-44D8-BBD7-CCE9431645EC}">
              <a14:shadowObscured xmlns:a14="http://schemas.microsoft.com/office/drawing/2010/main"/>
            </a:ext>
          </a:extLst>
        </p:spPr>
      </p:pic>
      <p:sp>
        <p:nvSpPr>
          <p:cNvPr id="11" name="Title 1">
            <a:extLst>
              <a:ext uri="{FF2B5EF4-FFF2-40B4-BE49-F238E27FC236}">
                <a16:creationId xmlns:a16="http://schemas.microsoft.com/office/drawing/2014/main" id="{270874E1-B1CA-0E17-14CD-307FCAD0AB44}"/>
              </a:ext>
            </a:extLst>
          </p:cNvPr>
          <p:cNvSpPr txBox="1">
            <a:spLocks/>
          </p:cNvSpPr>
          <p:nvPr/>
        </p:nvSpPr>
        <p:spPr>
          <a:xfrm>
            <a:off x="4688541" y="5626480"/>
            <a:ext cx="2455227"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Database</a:t>
            </a:r>
          </a:p>
        </p:txBody>
      </p:sp>
      <p:sp>
        <p:nvSpPr>
          <p:cNvPr id="13" name="Title 1">
            <a:extLst>
              <a:ext uri="{FF2B5EF4-FFF2-40B4-BE49-F238E27FC236}">
                <a16:creationId xmlns:a16="http://schemas.microsoft.com/office/drawing/2014/main" id="{25089B8A-769F-FBEA-DDCC-1A47F6DA420F}"/>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14" name="Title 1">
            <a:extLst>
              <a:ext uri="{FF2B5EF4-FFF2-40B4-BE49-F238E27FC236}">
                <a16:creationId xmlns:a16="http://schemas.microsoft.com/office/drawing/2014/main" id="{6CF0752C-B310-4DC0-7B8F-166945FA0361}"/>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5" name="Đường nối Thẳng 10">
            <a:extLst>
              <a:ext uri="{FF2B5EF4-FFF2-40B4-BE49-F238E27FC236}">
                <a16:creationId xmlns:a16="http://schemas.microsoft.com/office/drawing/2014/main" id="{D65E0CB6-9E27-CB44-03EA-40ECB686C75B}"/>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12803C3-76DF-A694-DE79-E8C9286E9C40}"/>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2.3    Phân hệ Server - Backend</a:t>
            </a:r>
          </a:p>
        </p:txBody>
      </p:sp>
    </p:spTree>
    <p:extLst>
      <p:ext uri="{BB962C8B-B14F-4D97-AF65-F5344CB8AC3E}">
        <p14:creationId xmlns:p14="http://schemas.microsoft.com/office/powerpoint/2010/main" val="19111852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73">
            <a:extLst>
              <a:ext uri="{FF2B5EF4-FFF2-40B4-BE49-F238E27FC236}">
                <a16:creationId xmlns:a16="http://schemas.microsoft.com/office/drawing/2014/main" id="{935722B6-9886-641C-1B82-C653B5C9F4B3}"/>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14</a:t>
            </a:fld>
            <a:endParaRPr lang="en-US" dirty="0"/>
          </a:p>
        </p:txBody>
      </p:sp>
      <p:pic>
        <p:nvPicPr>
          <p:cNvPr id="7" name="Picture 6" descr="A diagram of a business logic component&#10;&#10;Description automatically generated">
            <a:extLst>
              <a:ext uri="{FF2B5EF4-FFF2-40B4-BE49-F238E27FC236}">
                <a16:creationId xmlns:a16="http://schemas.microsoft.com/office/drawing/2014/main" id="{63940D4A-08D5-F95C-EB21-B51C6B027421}"/>
              </a:ext>
            </a:extLst>
          </p:cNvPr>
          <p:cNvPicPr>
            <a:picLocks noChangeAspect="1"/>
          </p:cNvPicPr>
          <p:nvPr/>
        </p:nvPicPr>
        <p:blipFill>
          <a:blip r:embed="rId3"/>
          <a:stretch>
            <a:fillRect/>
          </a:stretch>
        </p:blipFill>
        <p:spPr>
          <a:xfrm>
            <a:off x="338736" y="1449291"/>
            <a:ext cx="7212185" cy="3868435"/>
          </a:xfrm>
          <a:prstGeom prst="rect">
            <a:avLst/>
          </a:prstGeom>
        </p:spPr>
      </p:pic>
      <p:sp>
        <p:nvSpPr>
          <p:cNvPr id="9" name="Title 1">
            <a:extLst>
              <a:ext uri="{FF2B5EF4-FFF2-40B4-BE49-F238E27FC236}">
                <a16:creationId xmlns:a16="http://schemas.microsoft.com/office/drawing/2014/main" id="{0D6AD438-6467-3985-6E5D-FE291E982129}"/>
              </a:ext>
            </a:extLst>
          </p:cNvPr>
          <p:cNvSpPr txBox="1">
            <a:spLocks/>
          </p:cNvSpPr>
          <p:nvPr/>
        </p:nvSpPr>
        <p:spPr>
          <a:xfrm>
            <a:off x="4514571" y="5461517"/>
            <a:ext cx="2857111"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Sơ đồng tổng quan</a:t>
            </a:r>
          </a:p>
        </p:txBody>
      </p:sp>
      <p:pic>
        <p:nvPicPr>
          <p:cNvPr id="12" name="Picture 11">
            <a:extLst>
              <a:ext uri="{FF2B5EF4-FFF2-40B4-BE49-F238E27FC236}">
                <a16:creationId xmlns:a16="http://schemas.microsoft.com/office/drawing/2014/main" id="{A73FE861-EE60-21D1-8266-26DEB8314E71}"/>
              </a:ext>
            </a:extLst>
          </p:cNvPr>
          <p:cNvPicPr>
            <a:picLocks noChangeAspect="1"/>
          </p:cNvPicPr>
          <p:nvPr/>
        </p:nvPicPr>
        <p:blipFill>
          <a:blip r:embed="rId4"/>
          <a:stretch>
            <a:fillRect/>
          </a:stretch>
        </p:blipFill>
        <p:spPr>
          <a:xfrm>
            <a:off x="8315960" y="675889"/>
            <a:ext cx="3321570" cy="4641837"/>
          </a:xfrm>
          <a:prstGeom prst="rect">
            <a:avLst/>
          </a:prstGeom>
        </p:spPr>
      </p:pic>
      <p:sp>
        <p:nvSpPr>
          <p:cNvPr id="13" name="Title 1">
            <a:extLst>
              <a:ext uri="{FF2B5EF4-FFF2-40B4-BE49-F238E27FC236}">
                <a16:creationId xmlns:a16="http://schemas.microsoft.com/office/drawing/2014/main" id="{C07321A1-405D-5DEA-39B0-BED6441CCBCB}"/>
              </a:ext>
            </a:extLst>
          </p:cNvPr>
          <p:cNvSpPr txBox="1">
            <a:spLocks/>
          </p:cNvSpPr>
          <p:nvPr/>
        </p:nvSpPr>
        <p:spPr>
          <a:xfrm>
            <a:off x="8231162" y="5465663"/>
            <a:ext cx="3437681"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hoạt đồng chính</a:t>
            </a:r>
          </a:p>
        </p:txBody>
      </p:sp>
      <p:pic>
        <p:nvPicPr>
          <p:cNvPr id="1026" name="Picture 2" descr="Flutter - YouTube">
            <a:extLst>
              <a:ext uri="{FF2B5EF4-FFF2-40B4-BE49-F238E27FC236}">
                <a16:creationId xmlns:a16="http://schemas.microsoft.com/office/drawing/2014/main" id="{EDCD4B00-E62B-06F1-F64C-9834607FAF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0889" y1="58333" x2="50889" y2="58333"/>
                        <a14:foregroundMark x1="46111" y1="65778" x2="46111" y2="65778"/>
                        <a14:foregroundMark x1="55000" y1="73667" x2="55000" y2="73667"/>
                      </a14:backgroundRemoval>
                    </a14:imgEffect>
                  </a14:imgLayer>
                </a14:imgProps>
              </a:ext>
              <a:ext uri="{28A0092B-C50C-407E-A947-70E740481C1C}">
                <a14:useLocalDpi xmlns:a14="http://schemas.microsoft.com/office/drawing/2010/main" val="0"/>
              </a:ext>
            </a:extLst>
          </a:blip>
          <a:srcRect/>
          <a:stretch>
            <a:fillRect/>
          </a:stretch>
        </p:blipFill>
        <p:spPr bwMode="auto">
          <a:xfrm>
            <a:off x="1348380" y="4043481"/>
            <a:ext cx="1396483" cy="139648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F8ADEE55-9433-1F9A-5027-29D5EBEDD162}"/>
              </a:ext>
            </a:extLst>
          </p:cNvPr>
          <p:cNvSpPr txBox="1">
            <a:spLocks/>
          </p:cNvSpPr>
          <p:nvPr/>
        </p:nvSpPr>
        <p:spPr>
          <a:xfrm>
            <a:off x="618067" y="5454888"/>
            <a:ext cx="2857111"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Framework</a:t>
            </a:r>
          </a:p>
        </p:txBody>
      </p:sp>
      <p:sp>
        <p:nvSpPr>
          <p:cNvPr id="28" name="Title 1">
            <a:extLst>
              <a:ext uri="{FF2B5EF4-FFF2-40B4-BE49-F238E27FC236}">
                <a16:creationId xmlns:a16="http://schemas.microsoft.com/office/drawing/2014/main" id="{E70870C3-86D4-E06F-9E66-4AC4F5417C6F}"/>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29" name="Title 1">
            <a:extLst>
              <a:ext uri="{FF2B5EF4-FFF2-40B4-BE49-F238E27FC236}">
                <a16:creationId xmlns:a16="http://schemas.microsoft.com/office/drawing/2014/main" id="{C324565A-C7A8-10E6-ED21-B10EF309A099}"/>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30" name="Đường nối Thẳng 10">
            <a:extLst>
              <a:ext uri="{FF2B5EF4-FFF2-40B4-BE49-F238E27FC236}">
                <a16:creationId xmlns:a16="http://schemas.microsoft.com/office/drawing/2014/main" id="{4B5CEFC4-303A-0139-3206-B5FA73F138B5}"/>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4605F2B8-E8D9-FCF3-E517-1781702362AC}"/>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2.4    Phân hệ Mobile Application</a:t>
            </a:r>
          </a:p>
        </p:txBody>
      </p:sp>
    </p:spTree>
    <p:extLst>
      <p:ext uri="{BB962C8B-B14F-4D97-AF65-F5344CB8AC3E}">
        <p14:creationId xmlns:p14="http://schemas.microsoft.com/office/powerpoint/2010/main" val="263740287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3797546" y="5405188"/>
            <a:ext cx="4596907"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Một số màn hình trong App</a:t>
            </a:r>
          </a:p>
        </p:txBody>
      </p:sp>
      <p:pic>
        <p:nvPicPr>
          <p:cNvPr id="3" name="Picture 2" descr="A screenshot of a phone&#10;&#10;Description automatically generated">
            <a:extLst>
              <a:ext uri="{FF2B5EF4-FFF2-40B4-BE49-F238E27FC236}">
                <a16:creationId xmlns:a16="http://schemas.microsoft.com/office/drawing/2014/main" id="{7EDCC224-801C-7662-1CBE-4CB172E6F895}"/>
              </a:ext>
            </a:extLst>
          </p:cNvPr>
          <p:cNvPicPr>
            <a:picLocks noChangeAspect="1"/>
          </p:cNvPicPr>
          <p:nvPr/>
        </p:nvPicPr>
        <p:blipFill rotWithShape="1">
          <a:blip r:embed="rId3"/>
          <a:srcRect b="10830"/>
          <a:stretch/>
        </p:blipFill>
        <p:spPr bwMode="auto">
          <a:xfrm>
            <a:off x="626765" y="1549631"/>
            <a:ext cx="1915432" cy="3477605"/>
          </a:xfrm>
          <a:prstGeom prst="rect">
            <a:avLst/>
          </a:prstGeom>
          <a:ln>
            <a:noFill/>
          </a:ln>
          <a:extLst>
            <a:ext uri="{53640926-AAD7-44D8-BBD7-CCE9431645EC}">
              <a14:shadowObscured xmlns:a14="http://schemas.microsoft.com/office/drawing/2010/main"/>
            </a:ext>
          </a:extLst>
        </p:spPr>
      </p:pic>
      <p:pic>
        <p:nvPicPr>
          <p:cNvPr id="8" name="Picture 7" descr="A map with a location on it&#10;&#10;Description automatically generated">
            <a:extLst>
              <a:ext uri="{FF2B5EF4-FFF2-40B4-BE49-F238E27FC236}">
                <a16:creationId xmlns:a16="http://schemas.microsoft.com/office/drawing/2014/main" id="{8103F075-87E5-5519-3FDC-29986257413E}"/>
              </a:ext>
            </a:extLst>
          </p:cNvPr>
          <p:cNvPicPr>
            <a:picLocks noChangeAspect="1"/>
          </p:cNvPicPr>
          <p:nvPr/>
        </p:nvPicPr>
        <p:blipFill rotWithShape="1">
          <a:blip r:embed="rId4"/>
          <a:srcRect b="1154"/>
          <a:stretch/>
        </p:blipFill>
        <p:spPr bwMode="auto">
          <a:xfrm>
            <a:off x="4440572" y="1549627"/>
            <a:ext cx="1717579" cy="3484880"/>
          </a:xfrm>
          <a:prstGeom prst="rect">
            <a:avLst/>
          </a:prstGeom>
          <a:ln>
            <a:noFill/>
          </a:ln>
          <a:extLst>
            <a:ext uri="{53640926-AAD7-44D8-BBD7-CCE9431645EC}">
              <a14:shadowObscured xmlns:a14="http://schemas.microsoft.com/office/drawing/2010/main"/>
            </a:ext>
          </a:extLst>
        </p:spPr>
      </p:pic>
      <p:pic>
        <p:nvPicPr>
          <p:cNvPr id="12" name="Picture 11" descr="A screenshot of a computer&#10;&#10;Description automatically generated">
            <a:extLst>
              <a:ext uri="{FF2B5EF4-FFF2-40B4-BE49-F238E27FC236}">
                <a16:creationId xmlns:a16="http://schemas.microsoft.com/office/drawing/2014/main" id="{EB64AC95-C531-84C3-3FB6-D2442A8D9D58}"/>
              </a:ext>
            </a:extLst>
          </p:cNvPr>
          <p:cNvPicPr>
            <a:picLocks noChangeAspect="1"/>
          </p:cNvPicPr>
          <p:nvPr/>
        </p:nvPicPr>
        <p:blipFill>
          <a:blip r:embed="rId5"/>
          <a:stretch>
            <a:fillRect/>
          </a:stretch>
        </p:blipFill>
        <p:spPr>
          <a:xfrm>
            <a:off x="6233492" y="1542356"/>
            <a:ext cx="1771015" cy="348488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F3EF57DC-47EF-D996-2824-4D564A5E3924}"/>
              </a:ext>
            </a:extLst>
          </p:cNvPr>
          <p:cNvPicPr>
            <a:picLocks noChangeAspect="1"/>
          </p:cNvPicPr>
          <p:nvPr/>
        </p:nvPicPr>
        <p:blipFill>
          <a:blip r:embed="rId6"/>
          <a:stretch>
            <a:fillRect/>
          </a:stretch>
        </p:blipFill>
        <p:spPr>
          <a:xfrm>
            <a:off x="8103586" y="1549627"/>
            <a:ext cx="1667043" cy="3477609"/>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0A644364-7BF7-A065-7723-ED7D1C8F3514}"/>
              </a:ext>
            </a:extLst>
          </p:cNvPr>
          <p:cNvPicPr>
            <a:picLocks noChangeAspect="1"/>
          </p:cNvPicPr>
          <p:nvPr/>
        </p:nvPicPr>
        <p:blipFill>
          <a:blip r:embed="rId7"/>
          <a:stretch>
            <a:fillRect/>
          </a:stretch>
        </p:blipFill>
        <p:spPr>
          <a:xfrm>
            <a:off x="2647652" y="1542610"/>
            <a:ext cx="1702991" cy="3484880"/>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32391C90-0E86-0AC2-FDAC-8E1D3499E08E}"/>
              </a:ext>
            </a:extLst>
          </p:cNvPr>
          <p:cNvPicPr>
            <a:picLocks noChangeAspect="1"/>
          </p:cNvPicPr>
          <p:nvPr/>
        </p:nvPicPr>
        <p:blipFill>
          <a:blip r:embed="rId8"/>
          <a:stretch>
            <a:fillRect/>
          </a:stretch>
        </p:blipFill>
        <p:spPr>
          <a:xfrm>
            <a:off x="9851303" y="1549627"/>
            <a:ext cx="1696542" cy="3477609"/>
          </a:xfrm>
          <a:prstGeom prst="rect">
            <a:avLst/>
          </a:prstGeom>
        </p:spPr>
      </p:pic>
      <p:sp>
        <p:nvSpPr>
          <p:cNvPr id="20" name="Title 1">
            <a:extLst>
              <a:ext uri="{FF2B5EF4-FFF2-40B4-BE49-F238E27FC236}">
                <a16:creationId xmlns:a16="http://schemas.microsoft.com/office/drawing/2014/main" id="{82062007-C637-9315-43E8-A602BB8B5E21}"/>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21" name="Title 1">
            <a:extLst>
              <a:ext uri="{FF2B5EF4-FFF2-40B4-BE49-F238E27FC236}">
                <a16:creationId xmlns:a16="http://schemas.microsoft.com/office/drawing/2014/main" id="{4422824E-BB46-BACE-5BE8-154AF5DB755B}"/>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22" name="Đường nối Thẳng 10">
            <a:extLst>
              <a:ext uri="{FF2B5EF4-FFF2-40B4-BE49-F238E27FC236}">
                <a16:creationId xmlns:a16="http://schemas.microsoft.com/office/drawing/2014/main" id="{E0F9875C-8E03-67FD-C6FB-EEA96B25A3D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735613B8-678E-8470-85E7-18FEC8CA4A6E}"/>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2.4    Phân hệ Mobile Application</a:t>
            </a:r>
          </a:p>
        </p:txBody>
      </p:sp>
    </p:spTree>
    <p:extLst>
      <p:ext uri="{BB962C8B-B14F-4D97-AF65-F5344CB8AC3E}">
        <p14:creationId xmlns:p14="http://schemas.microsoft.com/office/powerpoint/2010/main" val="146291607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2019546" y="5567682"/>
            <a:ext cx="2755657"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Sơ đồ tổng quan </a:t>
            </a:r>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pic>
        <p:nvPicPr>
          <p:cNvPr id="20" name="Picture 19" descr="A diagram of a power and power&#10;&#10;Description automatically generated">
            <a:extLst>
              <a:ext uri="{FF2B5EF4-FFF2-40B4-BE49-F238E27FC236}">
                <a16:creationId xmlns:a16="http://schemas.microsoft.com/office/drawing/2014/main" id="{A166F808-A586-E886-4C1C-69E7F714637C}"/>
              </a:ext>
            </a:extLst>
          </p:cNvPr>
          <p:cNvPicPr>
            <a:picLocks noChangeAspect="1"/>
          </p:cNvPicPr>
          <p:nvPr/>
        </p:nvPicPr>
        <p:blipFill>
          <a:blip r:embed="rId3"/>
          <a:stretch>
            <a:fillRect/>
          </a:stretch>
        </p:blipFill>
        <p:spPr>
          <a:xfrm>
            <a:off x="1032933" y="2136234"/>
            <a:ext cx="6068812" cy="2610529"/>
          </a:xfrm>
          <a:prstGeom prst="rect">
            <a:avLst/>
          </a:prstGeom>
        </p:spPr>
      </p:pic>
      <p:pic>
        <p:nvPicPr>
          <p:cNvPr id="21" name="Picture 20" descr="A diagram of a device&#10;&#10;Description automatically generated">
            <a:extLst>
              <a:ext uri="{FF2B5EF4-FFF2-40B4-BE49-F238E27FC236}">
                <a16:creationId xmlns:a16="http://schemas.microsoft.com/office/drawing/2014/main" id="{F5920A28-94A7-D94E-5A6A-2606EC9AE17B}"/>
              </a:ext>
            </a:extLst>
          </p:cNvPr>
          <p:cNvPicPr>
            <a:picLocks noChangeAspect="1"/>
          </p:cNvPicPr>
          <p:nvPr/>
        </p:nvPicPr>
        <p:blipFill>
          <a:blip r:embed="rId4"/>
          <a:stretch>
            <a:fillRect/>
          </a:stretch>
        </p:blipFill>
        <p:spPr>
          <a:xfrm>
            <a:off x="8214360" y="59930"/>
            <a:ext cx="3380807" cy="5507752"/>
          </a:xfrm>
          <a:prstGeom prst="rect">
            <a:avLst/>
          </a:prstGeom>
        </p:spPr>
      </p:pic>
      <p:sp>
        <p:nvSpPr>
          <p:cNvPr id="22" name="Title 1">
            <a:extLst>
              <a:ext uri="{FF2B5EF4-FFF2-40B4-BE49-F238E27FC236}">
                <a16:creationId xmlns:a16="http://schemas.microsoft.com/office/drawing/2014/main" id="{F80F3A7D-F37F-A9E3-A183-DE4B8AEDACF2}"/>
              </a:ext>
            </a:extLst>
          </p:cNvPr>
          <p:cNvSpPr txBox="1">
            <a:spLocks/>
          </p:cNvSpPr>
          <p:nvPr/>
        </p:nvSpPr>
        <p:spPr>
          <a:xfrm>
            <a:off x="8064498" y="5567682"/>
            <a:ext cx="3479801"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hoạt động chính </a:t>
            </a:r>
          </a:p>
        </p:txBody>
      </p:sp>
    </p:spTree>
    <p:extLst>
      <p:ext uri="{BB962C8B-B14F-4D97-AF65-F5344CB8AC3E}">
        <p14:creationId xmlns:p14="http://schemas.microsoft.com/office/powerpoint/2010/main" val="357384145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pic>
        <p:nvPicPr>
          <p:cNvPr id="8" name="Picture 7" descr="A diagram of a flowchart&#10;&#10;Description automatically generated">
            <a:extLst>
              <a:ext uri="{FF2B5EF4-FFF2-40B4-BE49-F238E27FC236}">
                <a16:creationId xmlns:a16="http://schemas.microsoft.com/office/drawing/2014/main" id="{B1867AC1-AE67-3DC0-548D-CD0FDA1DDE13}"/>
              </a:ext>
            </a:extLst>
          </p:cNvPr>
          <p:cNvPicPr>
            <a:picLocks noChangeAspect="1"/>
          </p:cNvPicPr>
          <p:nvPr/>
        </p:nvPicPr>
        <p:blipFill>
          <a:blip r:embed="rId3"/>
          <a:stretch>
            <a:fillRect/>
          </a:stretch>
        </p:blipFill>
        <p:spPr>
          <a:xfrm>
            <a:off x="8200266" y="110926"/>
            <a:ext cx="3554007" cy="5522815"/>
          </a:xfrm>
          <a:prstGeom prst="rect">
            <a:avLst/>
          </a:prstGeom>
        </p:spPr>
      </p:pic>
      <p:sp>
        <p:nvSpPr>
          <p:cNvPr id="6" name="Title 1">
            <a:extLst>
              <a:ext uri="{FF2B5EF4-FFF2-40B4-BE49-F238E27FC236}">
                <a16:creationId xmlns:a16="http://schemas.microsoft.com/office/drawing/2014/main" id="{ADCF1232-418B-6C15-B95E-7C9716604878}"/>
              </a:ext>
            </a:extLst>
          </p:cNvPr>
          <p:cNvSpPr txBox="1">
            <a:spLocks/>
          </p:cNvSpPr>
          <p:nvPr/>
        </p:nvSpPr>
        <p:spPr>
          <a:xfrm>
            <a:off x="5156200" y="5683828"/>
            <a:ext cx="6679106"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Thuật toán, luồng hoạt động phát hiện mất trộm</a:t>
            </a:r>
          </a:p>
        </p:txBody>
      </p:sp>
      <p:sp>
        <p:nvSpPr>
          <p:cNvPr id="16" name="Google Shape;849;p25">
            <a:extLst>
              <a:ext uri="{FF2B5EF4-FFF2-40B4-BE49-F238E27FC236}">
                <a16:creationId xmlns:a16="http://schemas.microsoft.com/office/drawing/2014/main" id="{52D73FCC-076F-E13B-C761-578B04457B9B}"/>
              </a:ext>
            </a:extLst>
          </p:cNvPr>
          <p:cNvSpPr/>
          <p:nvPr/>
        </p:nvSpPr>
        <p:spPr>
          <a:xfrm>
            <a:off x="679204" y="1913076"/>
            <a:ext cx="6851895" cy="848874"/>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51EBAE-493C-3E83-8C8C-62207F4A7763}"/>
                  </a:ext>
                </a:extLst>
              </p:cNvPr>
              <p:cNvSpPr txBox="1"/>
              <p:nvPr/>
            </p:nvSpPr>
            <p:spPr>
              <a:xfrm>
                <a:off x="647178" y="2148478"/>
                <a:ext cx="6851894"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VN" sz="1700" i="1">
                              <a:solidFill>
                                <a:srgbClr val="000000"/>
                              </a:solidFill>
                              <a:effectLst/>
                              <a:latin typeface="Cambria Math" panose="02040503050406030204" pitchFamily="18" charset="0"/>
                              <a:ea typeface="Calibri" panose="020F0502020204030204" pitchFamily="34" charset="0"/>
                            </a:rPr>
                          </m:ctrlPr>
                        </m:funcPr>
                        <m:fName>
                          <m:r>
                            <m:rPr>
                              <m:sty m:val="p"/>
                            </m:rPr>
                            <a:rPr lang="en-US" sz="1700">
                              <a:solidFill>
                                <a:srgbClr val="000000"/>
                              </a:solidFill>
                              <a:effectLst/>
                              <a:latin typeface="Cambria Math" panose="02040503050406030204" pitchFamily="18" charset="0"/>
                              <a:ea typeface="Calibri" panose="020F0502020204030204" pitchFamily="34" charset="0"/>
                            </a:rPr>
                            <m:t>D</m:t>
                          </m:r>
                          <m:r>
                            <a:rPr lang="en-US" sz="1700">
                              <a:solidFill>
                                <a:srgbClr val="000000"/>
                              </a:solidFill>
                              <a:effectLst/>
                              <a:latin typeface="Cambria Math" panose="02040503050406030204" pitchFamily="18" charset="0"/>
                              <a:ea typeface="Calibri" panose="020F0502020204030204" pitchFamily="34" charset="0"/>
                            </a:rPr>
                            <m:t>=6378</m:t>
                          </m:r>
                          <m:r>
                            <a:rPr lang="en-US" sz="1700" i="1">
                              <a:solidFill>
                                <a:srgbClr val="000000"/>
                              </a:solidFill>
                              <a:effectLst/>
                              <a:latin typeface="Cambria Math" panose="02040503050406030204" pitchFamily="18" charset="0"/>
                              <a:ea typeface="Calibri" panose="020F0502020204030204" pitchFamily="34" charset="0"/>
                            </a:rPr>
                            <m:t>∗</m:t>
                          </m:r>
                          <m:r>
                            <a:rPr lang="en-US" sz="1700">
                              <a:solidFill>
                                <a:srgbClr val="000000"/>
                              </a:solidFill>
                              <a:effectLst/>
                              <a:latin typeface="Cambria Math" panose="02040503050406030204" pitchFamily="18" charset="0"/>
                              <a:ea typeface="Calibri" panose="020F0502020204030204" pitchFamily="34" charset="0"/>
                            </a:rPr>
                            <m:t> </m:t>
                          </m:r>
                          <m:r>
                            <m:rPr>
                              <m:sty m:val="p"/>
                            </m:rPr>
                            <a:rPr lang="en-US" sz="1700">
                              <a:solidFill>
                                <a:srgbClr val="000000"/>
                              </a:solidFill>
                              <a:effectLst/>
                              <a:latin typeface="Cambria Math" panose="02040503050406030204" pitchFamily="18" charset="0"/>
                              <a:ea typeface="Calibri" panose="020F0502020204030204" pitchFamily="34" charset="0"/>
                            </a:rPr>
                            <m:t>arccos</m:t>
                          </m:r>
                        </m:fName>
                        <m:e>
                          <m:d>
                            <m:dPr>
                              <m:begChr m:val="["/>
                              <m:endChr m:val="]"/>
                              <m:ctrlPr>
                                <a:rPr lang="en-VN" sz="1700" i="1">
                                  <a:solidFill>
                                    <a:srgbClr val="000000"/>
                                  </a:solidFill>
                                  <a:effectLst/>
                                  <a:latin typeface="Cambria Math" panose="02040503050406030204" pitchFamily="18" charset="0"/>
                                  <a:ea typeface="Calibri" panose="020F0502020204030204" pitchFamily="34" charset="0"/>
                                </a:rPr>
                              </m:ctrlPr>
                            </m:dPr>
                            <m:e>
                              <m:func>
                                <m:funcPr>
                                  <m:ctrlPr>
                                    <a:rPr lang="en-VN" sz="1700" i="1">
                                      <a:solidFill>
                                        <a:srgbClr val="000000"/>
                                      </a:solidFill>
                                      <a:effectLst/>
                                      <a:latin typeface="Cambria Math" panose="02040503050406030204" pitchFamily="18" charset="0"/>
                                      <a:ea typeface="Calibri" panose="020F0502020204030204" pitchFamily="34" charset="0"/>
                                    </a:rPr>
                                  </m:ctrlPr>
                                </m:funcPr>
                                <m:fName>
                                  <m:r>
                                    <m:rPr>
                                      <m:sty m:val="p"/>
                                    </m:rPr>
                                    <a:rPr lang="en-US" sz="1700">
                                      <a:solidFill>
                                        <a:srgbClr val="000000"/>
                                      </a:solidFill>
                                      <a:effectLst/>
                                      <a:latin typeface="Cambria Math" panose="02040503050406030204" pitchFamily="18" charset="0"/>
                                      <a:ea typeface="Calibri" panose="020F0502020204030204" pitchFamily="34" charset="0"/>
                                    </a:rPr>
                                    <m:t>sin</m:t>
                                  </m:r>
                                </m:fName>
                                <m:e>
                                  <m:d>
                                    <m:dPr>
                                      <m:ctrlPr>
                                        <a:rPr lang="en-VN" sz="1700" i="1">
                                          <a:solidFill>
                                            <a:srgbClr val="000000"/>
                                          </a:solidFill>
                                          <a:effectLst/>
                                          <a:latin typeface="Cambria Math" panose="02040503050406030204" pitchFamily="18" charset="0"/>
                                          <a:ea typeface="Calibri" panose="020F0502020204030204" pitchFamily="34" charset="0"/>
                                        </a:rPr>
                                      </m:ctrlPr>
                                    </m:dPr>
                                    <m:e>
                                      <m:r>
                                        <a:rPr lang="en-US" sz="1700" i="1">
                                          <a:solidFill>
                                            <a:srgbClr val="000000"/>
                                          </a:solidFill>
                                          <a:effectLst/>
                                          <a:latin typeface="Cambria Math" panose="02040503050406030204" pitchFamily="18" charset="0"/>
                                          <a:ea typeface="Calibri" panose="020F0502020204030204" pitchFamily="34" charset="0"/>
                                        </a:rPr>
                                        <m:t>𝑙𝑎𝑡</m:t>
                                      </m:r>
                                      <m:r>
                                        <a:rPr lang="en-US" sz="1700" i="1">
                                          <a:solidFill>
                                            <a:srgbClr val="000000"/>
                                          </a:solidFill>
                                          <a:effectLst/>
                                          <a:latin typeface="Cambria Math" panose="02040503050406030204" pitchFamily="18" charset="0"/>
                                          <a:ea typeface="Calibri" panose="020F0502020204030204" pitchFamily="34" charset="0"/>
                                        </a:rPr>
                                        <m:t>1</m:t>
                                      </m:r>
                                    </m:e>
                                  </m:d>
                                </m:e>
                              </m:func>
                              <m:r>
                                <a:rPr lang="en-US" sz="1700" i="1">
                                  <a:solidFill>
                                    <a:srgbClr val="000000"/>
                                  </a:solidFill>
                                  <a:effectLst/>
                                  <a:latin typeface="Cambria Math" panose="02040503050406030204" pitchFamily="18" charset="0"/>
                                  <a:ea typeface="Calibri" panose="020F0502020204030204" pitchFamily="34" charset="0"/>
                                </a:rPr>
                                <m:t>∗</m:t>
                              </m:r>
                              <m:func>
                                <m:funcPr>
                                  <m:ctrlPr>
                                    <a:rPr lang="en-VN" sz="1700" i="1">
                                      <a:solidFill>
                                        <a:srgbClr val="000000"/>
                                      </a:solidFill>
                                      <a:effectLst/>
                                      <a:latin typeface="Cambria Math" panose="02040503050406030204" pitchFamily="18" charset="0"/>
                                      <a:ea typeface="Calibri" panose="020F0502020204030204" pitchFamily="34" charset="0"/>
                                    </a:rPr>
                                  </m:ctrlPr>
                                </m:funcPr>
                                <m:fName>
                                  <m:r>
                                    <m:rPr>
                                      <m:sty m:val="p"/>
                                    </m:rPr>
                                    <a:rPr lang="en-US" sz="1700">
                                      <a:solidFill>
                                        <a:srgbClr val="000000"/>
                                      </a:solidFill>
                                      <a:effectLst/>
                                      <a:latin typeface="Cambria Math" panose="02040503050406030204" pitchFamily="18" charset="0"/>
                                      <a:ea typeface="Calibri" panose="020F0502020204030204" pitchFamily="34" charset="0"/>
                                    </a:rPr>
                                    <m:t>sin</m:t>
                                  </m:r>
                                </m:fName>
                                <m:e>
                                  <m:d>
                                    <m:dPr>
                                      <m:ctrlPr>
                                        <a:rPr lang="en-VN" sz="1700" i="1">
                                          <a:solidFill>
                                            <a:srgbClr val="000000"/>
                                          </a:solidFill>
                                          <a:effectLst/>
                                          <a:latin typeface="Cambria Math" panose="02040503050406030204" pitchFamily="18" charset="0"/>
                                          <a:ea typeface="Calibri" panose="020F0502020204030204" pitchFamily="34" charset="0"/>
                                        </a:rPr>
                                      </m:ctrlPr>
                                    </m:dPr>
                                    <m:e>
                                      <m:r>
                                        <a:rPr lang="en-US" sz="1700" i="1">
                                          <a:solidFill>
                                            <a:srgbClr val="000000"/>
                                          </a:solidFill>
                                          <a:effectLst/>
                                          <a:latin typeface="Cambria Math" panose="02040503050406030204" pitchFamily="18" charset="0"/>
                                          <a:ea typeface="Calibri" panose="020F0502020204030204" pitchFamily="34" charset="0"/>
                                        </a:rPr>
                                        <m:t>𝑙𝑎𝑡</m:t>
                                      </m:r>
                                      <m:r>
                                        <a:rPr lang="en-US" sz="1700" i="1">
                                          <a:solidFill>
                                            <a:srgbClr val="000000"/>
                                          </a:solidFill>
                                          <a:effectLst/>
                                          <a:latin typeface="Cambria Math" panose="02040503050406030204" pitchFamily="18" charset="0"/>
                                          <a:ea typeface="Calibri" panose="020F0502020204030204" pitchFamily="34" charset="0"/>
                                        </a:rPr>
                                        <m:t>2</m:t>
                                      </m:r>
                                    </m:e>
                                  </m:d>
                                </m:e>
                              </m:func>
                              <m:r>
                                <a:rPr lang="en-US" sz="1700" i="1">
                                  <a:solidFill>
                                    <a:srgbClr val="000000"/>
                                  </a:solidFill>
                                  <a:effectLst/>
                                  <a:latin typeface="Cambria Math" panose="02040503050406030204" pitchFamily="18" charset="0"/>
                                  <a:ea typeface="Calibri" panose="020F0502020204030204" pitchFamily="34" charset="0"/>
                                </a:rPr>
                                <m:t>+</m:t>
                              </m:r>
                              <m:func>
                                <m:funcPr>
                                  <m:ctrlPr>
                                    <a:rPr lang="en-VN" sz="1700" i="1">
                                      <a:solidFill>
                                        <a:srgbClr val="000000"/>
                                      </a:solidFill>
                                      <a:effectLst/>
                                      <a:latin typeface="Cambria Math" panose="02040503050406030204" pitchFamily="18" charset="0"/>
                                      <a:ea typeface="Calibri" panose="020F0502020204030204" pitchFamily="34" charset="0"/>
                                    </a:rPr>
                                  </m:ctrlPr>
                                </m:funcPr>
                                <m:fName>
                                  <m:r>
                                    <m:rPr>
                                      <m:sty m:val="p"/>
                                    </m:rPr>
                                    <a:rPr lang="en-US" sz="1700">
                                      <a:solidFill>
                                        <a:srgbClr val="000000"/>
                                      </a:solidFill>
                                      <a:effectLst/>
                                      <a:latin typeface="Cambria Math" panose="02040503050406030204" pitchFamily="18" charset="0"/>
                                      <a:ea typeface="Calibri" panose="020F0502020204030204" pitchFamily="34" charset="0"/>
                                    </a:rPr>
                                    <m:t>cos</m:t>
                                  </m:r>
                                </m:fName>
                                <m:e>
                                  <m:d>
                                    <m:dPr>
                                      <m:ctrlPr>
                                        <a:rPr lang="en-VN" sz="1700" i="1">
                                          <a:solidFill>
                                            <a:srgbClr val="000000"/>
                                          </a:solidFill>
                                          <a:effectLst/>
                                          <a:latin typeface="Cambria Math" panose="02040503050406030204" pitchFamily="18" charset="0"/>
                                          <a:ea typeface="Calibri" panose="020F0502020204030204" pitchFamily="34" charset="0"/>
                                        </a:rPr>
                                      </m:ctrlPr>
                                    </m:dPr>
                                    <m:e>
                                      <m:r>
                                        <a:rPr lang="en-US" sz="1700" i="1">
                                          <a:solidFill>
                                            <a:srgbClr val="000000"/>
                                          </a:solidFill>
                                          <a:effectLst/>
                                          <a:latin typeface="Cambria Math" panose="02040503050406030204" pitchFamily="18" charset="0"/>
                                          <a:ea typeface="Calibri" panose="020F0502020204030204" pitchFamily="34" charset="0"/>
                                        </a:rPr>
                                        <m:t>𝑙𝑎𝑡</m:t>
                                      </m:r>
                                      <m:r>
                                        <a:rPr lang="en-US" sz="1700" i="1">
                                          <a:solidFill>
                                            <a:srgbClr val="000000"/>
                                          </a:solidFill>
                                          <a:effectLst/>
                                          <a:latin typeface="Cambria Math" panose="02040503050406030204" pitchFamily="18" charset="0"/>
                                          <a:ea typeface="Calibri" panose="020F0502020204030204" pitchFamily="34" charset="0"/>
                                        </a:rPr>
                                        <m:t>1</m:t>
                                      </m:r>
                                    </m:e>
                                  </m:d>
                                </m:e>
                              </m:func>
                              <m:r>
                                <a:rPr lang="en-US" sz="1700" i="1">
                                  <a:solidFill>
                                    <a:srgbClr val="000000"/>
                                  </a:solidFill>
                                  <a:effectLst/>
                                  <a:latin typeface="Cambria Math" panose="02040503050406030204" pitchFamily="18" charset="0"/>
                                  <a:ea typeface="Calibri" panose="020F0502020204030204" pitchFamily="34" charset="0"/>
                                </a:rPr>
                                <m:t>∗</m:t>
                              </m:r>
                              <m:func>
                                <m:funcPr>
                                  <m:ctrlPr>
                                    <a:rPr lang="en-VN" sz="1700" i="1">
                                      <a:solidFill>
                                        <a:srgbClr val="000000"/>
                                      </a:solidFill>
                                      <a:effectLst/>
                                      <a:latin typeface="Cambria Math" panose="02040503050406030204" pitchFamily="18" charset="0"/>
                                      <a:ea typeface="Calibri" panose="020F0502020204030204" pitchFamily="34" charset="0"/>
                                    </a:rPr>
                                  </m:ctrlPr>
                                </m:funcPr>
                                <m:fName>
                                  <m:r>
                                    <m:rPr>
                                      <m:sty m:val="p"/>
                                    </m:rPr>
                                    <a:rPr lang="en-US" sz="1700">
                                      <a:solidFill>
                                        <a:srgbClr val="000000"/>
                                      </a:solidFill>
                                      <a:effectLst/>
                                      <a:latin typeface="Cambria Math" panose="02040503050406030204" pitchFamily="18" charset="0"/>
                                      <a:ea typeface="Calibri" panose="020F0502020204030204" pitchFamily="34" charset="0"/>
                                    </a:rPr>
                                    <m:t>cos</m:t>
                                  </m:r>
                                </m:fName>
                                <m:e>
                                  <m:d>
                                    <m:dPr>
                                      <m:ctrlPr>
                                        <a:rPr lang="en-VN" sz="1700" i="1">
                                          <a:solidFill>
                                            <a:srgbClr val="000000"/>
                                          </a:solidFill>
                                          <a:effectLst/>
                                          <a:latin typeface="Cambria Math" panose="02040503050406030204" pitchFamily="18" charset="0"/>
                                          <a:ea typeface="Calibri" panose="020F0502020204030204" pitchFamily="34" charset="0"/>
                                        </a:rPr>
                                      </m:ctrlPr>
                                    </m:dPr>
                                    <m:e>
                                      <m:r>
                                        <a:rPr lang="en-US" sz="1700" i="1">
                                          <a:solidFill>
                                            <a:srgbClr val="000000"/>
                                          </a:solidFill>
                                          <a:effectLst/>
                                          <a:latin typeface="Cambria Math" panose="02040503050406030204" pitchFamily="18" charset="0"/>
                                          <a:ea typeface="Calibri" panose="020F0502020204030204" pitchFamily="34" charset="0"/>
                                        </a:rPr>
                                        <m:t>𝑙𝑎𝑡</m:t>
                                      </m:r>
                                      <m:r>
                                        <a:rPr lang="en-US" sz="1700" i="1">
                                          <a:solidFill>
                                            <a:srgbClr val="000000"/>
                                          </a:solidFill>
                                          <a:effectLst/>
                                          <a:latin typeface="Cambria Math" panose="02040503050406030204" pitchFamily="18" charset="0"/>
                                          <a:ea typeface="Calibri" panose="020F0502020204030204" pitchFamily="34" charset="0"/>
                                        </a:rPr>
                                        <m:t>2</m:t>
                                      </m:r>
                                    </m:e>
                                  </m:d>
                                </m:e>
                              </m:func>
                              <m:r>
                                <a:rPr lang="en-US" sz="1700" i="1">
                                  <a:solidFill>
                                    <a:srgbClr val="000000"/>
                                  </a:solidFill>
                                  <a:effectLst/>
                                  <a:latin typeface="Cambria Math" panose="02040503050406030204" pitchFamily="18" charset="0"/>
                                  <a:ea typeface="Calibri" panose="020F0502020204030204" pitchFamily="34" charset="0"/>
                                </a:rPr>
                                <m:t>∗</m:t>
                              </m:r>
                              <m:r>
                                <m:rPr>
                                  <m:sty m:val="p"/>
                                </m:rPr>
                                <a:rPr lang="en-US" sz="1700">
                                  <a:solidFill>
                                    <a:srgbClr val="000000"/>
                                  </a:solidFill>
                                  <a:effectLst/>
                                  <a:latin typeface="Cambria Math" panose="02040503050406030204" pitchFamily="18" charset="0"/>
                                  <a:ea typeface="Calibri" panose="020F0502020204030204" pitchFamily="34" charset="0"/>
                                </a:rPr>
                                <m:t>cos</m:t>
                              </m:r>
                              <m:r>
                                <a:rPr lang="en-US" sz="1700">
                                  <a:solidFill>
                                    <a:srgbClr val="000000"/>
                                  </a:solidFill>
                                  <a:effectLst/>
                                  <a:latin typeface="Cambria Math" panose="02040503050406030204" pitchFamily="18" charset="0"/>
                                  <a:ea typeface="Calibri" panose="020F0502020204030204" pitchFamily="34" charset="0"/>
                                </a:rPr>
                                <m:t>⁡</m:t>
                              </m:r>
                              <m:r>
                                <a:rPr lang="en-US" sz="1700" i="1">
                                  <a:solidFill>
                                    <a:srgbClr val="000000"/>
                                  </a:solidFill>
                                  <a:effectLst/>
                                  <a:latin typeface="Cambria Math" panose="02040503050406030204" pitchFamily="18" charset="0"/>
                                  <a:ea typeface="Calibri" panose="020F0502020204030204" pitchFamily="34" charset="0"/>
                                </a:rPr>
                                <m:t>(</m:t>
                              </m:r>
                              <m:r>
                                <a:rPr lang="en-US" sz="1700" i="1">
                                  <a:solidFill>
                                    <a:srgbClr val="000000"/>
                                  </a:solidFill>
                                  <a:effectLst/>
                                  <a:latin typeface="Cambria Math" panose="02040503050406030204" pitchFamily="18" charset="0"/>
                                  <a:ea typeface="Calibri" panose="020F0502020204030204" pitchFamily="34" charset="0"/>
                                </a:rPr>
                                <m:t>𝑙𝑛𝑔</m:t>
                              </m:r>
                              <m:r>
                                <a:rPr lang="en-US" sz="1700" i="1">
                                  <a:solidFill>
                                    <a:srgbClr val="000000"/>
                                  </a:solidFill>
                                  <a:effectLst/>
                                  <a:latin typeface="Cambria Math" panose="02040503050406030204" pitchFamily="18" charset="0"/>
                                  <a:ea typeface="Calibri" panose="020F0502020204030204" pitchFamily="34" charset="0"/>
                                </a:rPr>
                                <m:t>2−</m:t>
                              </m:r>
                              <m:r>
                                <a:rPr lang="en-US" sz="1700" i="1">
                                  <a:solidFill>
                                    <a:srgbClr val="000000"/>
                                  </a:solidFill>
                                  <a:effectLst/>
                                  <a:latin typeface="Cambria Math" panose="02040503050406030204" pitchFamily="18" charset="0"/>
                                  <a:ea typeface="Calibri" panose="020F0502020204030204" pitchFamily="34" charset="0"/>
                                </a:rPr>
                                <m:t>𝑙𝑛𝑔</m:t>
                              </m:r>
                              <m:r>
                                <a:rPr lang="en-US" sz="1700" i="1">
                                  <a:solidFill>
                                    <a:srgbClr val="000000"/>
                                  </a:solidFill>
                                  <a:effectLst/>
                                  <a:latin typeface="Cambria Math" panose="02040503050406030204" pitchFamily="18" charset="0"/>
                                  <a:ea typeface="Calibri" panose="020F0502020204030204" pitchFamily="34" charset="0"/>
                                </a:rPr>
                                <m:t>1)</m:t>
                              </m:r>
                            </m:e>
                          </m:d>
                        </m:e>
                      </m:func>
                    </m:oMath>
                  </m:oMathPara>
                </a14:m>
                <a:endParaRPr lang="en-VN" sz="170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3" name="TextBox 12">
                <a:extLst>
                  <a:ext uri="{FF2B5EF4-FFF2-40B4-BE49-F238E27FC236}">
                    <a16:creationId xmlns:a16="http://schemas.microsoft.com/office/drawing/2014/main" id="{9C51EBAE-493C-3E83-8C8C-62207F4A7763}"/>
                  </a:ext>
                </a:extLst>
              </p:cNvPr>
              <p:cNvSpPr txBox="1">
                <a:spLocks noRot="1" noChangeAspect="1" noMove="1" noResize="1" noEditPoints="1" noAdjustHandles="1" noChangeArrowheads="1" noChangeShapeType="1" noTextEdit="1"/>
              </p:cNvSpPr>
              <p:nvPr/>
            </p:nvSpPr>
            <p:spPr>
              <a:xfrm>
                <a:off x="647178" y="2148478"/>
                <a:ext cx="6851894" cy="609526"/>
              </a:xfrm>
              <a:prstGeom prst="rect">
                <a:avLst/>
              </a:prstGeom>
              <a:blipFill>
                <a:blip r:embed="rId4"/>
                <a:stretch>
                  <a:fillRect t="-67347" b="-108163"/>
                </a:stretch>
              </a:blipFill>
            </p:spPr>
            <p:txBody>
              <a:bodyPr/>
              <a:lstStyle/>
              <a:p>
                <a:r>
                  <a:rPr lang="en-VN">
                    <a:noFill/>
                  </a:rPr>
                  <a:t> </a:t>
                </a:r>
              </a:p>
            </p:txBody>
          </p:sp>
        </mc:Fallback>
      </mc:AlternateContent>
      <p:sp>
        <p:nvSpPr>
          <p:cNvPr id="17" name="Google Shape;849;p25">
            <a:extLst>
              <a:ext uri="{FF2B5EF4-FFF2-40B4-BE49-F238E27FC236}">
                <a16:creationId xmlns:a16="http://schemas.microsoft.com/office/drawing/2014/main" id="{D3D7D68D-932D-5826-9129-CAA6D690434F}"/>
              </a:ext>
            </a:extLst>
          </p:cNvPr>
          <p:cNvSpPr/>
          <p:nvPr/>
        </p:nvSpPr>
        <p:spPr>
          <a:xfrm>
            <a:off x="679204" y="2922918"/>
            <a:ext cx="6851895" cy="2599942"/>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Hộp Văn bản 151">
            <a:extLst>
              <a:ext uri="{FF2B5EF4-FFF2-40B4-BE49-F238E27FC236}">
                <a16:creationId xmlns:a16="http://schemas.microsoft.com/office/drawing/2014/main" id="{E755488F-BDAA-8D4A-1226-1B049DC71A47}"/>
              </a:ext>
            </a:extLst>
          </p:cNvPr>
          <p:cNvSpPr txBox="1"/>
          <p:nvPr/>
        </p:nvSpPr>
        <p:spPr>
          <a:xfrm>
            <a:off x="679204" y="2904720"/>
            <a:ext cx="6679106" cy="245221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lat1, lng1 là toạ độ vĩ độ, kinh độ của vị trí điểm thức 1 (vị trí được lưu)</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lat2, lng2 là toạ độ vĩ độ, kinh độ của vị trí điểm thức 2 (vị trí được nhận về mới nhất)</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6378: km, bán kính trái đất</a:t>
            </a:r>
          </a:p>
        </p:txBody>
      </p:sp>
      <p:sp>
        <p:nvSpPr>
          <p:cNvPr id="19" name="Title 1">
            <a:extLst>
              <a:ext uri="{FF2B5EF4-FFF2-40B4-BE49-F238E27FC236}">
                <a16:creationId xmlns:a16="http://schemas.microsoft.com/office/drawing/2014/main" id="{4917DCCE-8873-FB07-AC5D-4E7BECD62CFC}"/>
              </a:ext>
            </a:extLst>
          </p:cNvPr>
          <p:cNvSpPr txBox="1">
            <a:spLocks/>
          </p:cNvSpPr>
          <p:nvPr/>
        </p:nvSpPr>
        <p:spPr>
          <a:xfrm>
            <a:off x="1111638" y="1720129"/>
            <a:ext cx="2740863" cy="385894"/>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100"/>
              <a:t>Công thức Haversine</a:t>
            </a:r>
          </a:p>
        </p:txBody>
      </p:sp>
    </p:spTree>
    <p:extLst>
      <p:ext uri="{BB962C8B-B14F-4D97-AF65-F5344CB8AC3E}">
        <p14:creationId xmlns:p14="http://schemas.microsoft.com/office/powerpoint/2010/main" val="393067969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88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346143" y="5567682"/>
            <a:ext cx="4063753"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Thuật toán phát hiện tai nạn</a:t>
            </a:r>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pic>
        <p:nvPicPr>
          <p:cNvPr id="5" name="Picture 4" descr="A diagram of a flowchart&#10;&#10;Description automatically generated">
            <a:extLst>
              <a:ext uri="{FF2B5EF4-FFF2-40B4-BE49-F238E27FC236}">
                <a16:creationId xmlns:a16="http://schemas.microsoft.com/office/drawing/2014/main" id="{BFBED973-E084-A50B-1F02-9B451DBDB5B6}"/>
              </a:ext>
            </a:extLst>
          </p:cNvPr>
          <p:cNvPicPr>
            <a:picLocks noChangeAspect="1"/>
          </p:cNvPicPr>
          <p:nvPr/>
        </p:nvPicPr>
        <p:blipFill>
          <a:blip r:embed="rId3"/>
          <a:stretch>
            <a:fillRect/>
          </a:stretch>
        </p:blipFill>
        <p:spPr>
          <a:xfrm>
            <a:off x="1064605" y="1544391"/>
            <a:ext cx="1846932" cy="3861120"/>
          </a:xfrm>
          <a:prstGeom prst="rect">
            <a:avLst/>
          </a:prstGeom>
        </p:spPr>
      </p:pic>
      <p:sp>
        <p:nvSpPr>
          <p:cNvPr id="8" name="Rectangle 2">
            <a:extLst>
              <a:ext uri="{FF2B5EF4-FFF2-40B4-BE49-F238E27FC236}">
                <a16:creationId xmlns:a16="http://schemas.microsoft.com/office/drawing/2014/main" id="{A2B1D500-503A-F738-8407-2EF8927507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13" name="Google Shape;849;p25">
            <a:extLst>
              <a:ext uri="{FF2B5EF4-FFF2-40B4-BE49-F238E27FC236}">
                <a16:creationId xmlns:a16="http://schemas.microsoft.com/office/drawing/2014/main" id="{13242F58-E299-E08B-6D49-A6227A2A2496}"/>
              </a:ext>
            </a:extLst>
          </p:cNvPr>
          <p:cNvSpPr/>
          <p:nvPr/>
        </p:nvSpPr>
        <p:spPr>
          <a:xfrm>
            <a:off x="3621974" y="1415376"/>
            <a:ext cx="8231290" cy="1748538"/>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itle 1">
            <a:extLst>
              <a:ext uri="{FF2B5EF4-FFF2-40B4-BE49-F238E27FC236}">
                <a16:creationId xmlns:a16="http://schemas.microsoft.com/office/drawing/2014/main" id="{81D79389-129E-49C4-A018-C74A56939BBE}"/>
              </a:ext>
            </a:extLst>
          </p:cNvPr>
          <p:cNvSpPr txBox="1">
            <a:spLocks/>
          </p:cNvSpPr>
          <p:nvPr/>
        </p:nvSpPr>
        <p:spPr>
          <a:xfrm>
            <a:off x="3845357" y="1234384"/>
            <a:ext cx="2250644" cy="385894"/>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100"/>
              <a:t>Công thức Euclid</a:t>
            </a:r>
          </a:p>
        </p:txBody>
      </p:sp>
      <p:pic>
        <p:nvPicPr>
          <p:cNvPr id="12" name="Picture 11">
            <a:extLst>
              <a:ext uri="{FF2B5EF4-FFF2-40B4-BE49-F238E27FC236}">
                <a16:creationId xmlns:a16="http://schemas.microsoft.com/office/drawing/2014/main" id="{1F75E091-E95C-F1B4-577B-C9278BE78279}"/>
              </a:ext>
            </a:extLst>
          </p:cNvPr>
          <p:cNvPicPr>
            <a:picLocks noChangeAspect="1"/>
          </p:cNvPicPr>
          <p:nvPr/>
        </p:nvPicPr>
        <p:blipFill>
          <a:blip r:embed="rId4"/>
          <a:stretch>
            <a:fillRect/>
          </a:stretch>
        </p:blipFill>
        <p:spPr>
          <a:xfrm>
            <a:off x="3976142" y="2514722"/>
            <a:ext cx="4995174" cy="492015"/>
          </a:xfrm>
          <a:prstGeom prst="rect">
            <a:avLst/>
          </a:prstGeom>
        </p:spPr>
      </p:pic>
      <p:sp>
        <p:nvSpPr>
          <p:cNvPr id="20" name="TextBox 19">
            <a:extLst>
              <a:ext uri="{FF2B5EF4-FFF2-40B4-BE49-F238E27FC236}">
                <a16:creationId xmlns:a16="http://schemas.microsoft.com/office/drawing/2014/main" id="{F1DC4FC8-7E63-6DC9-468B-2B519EBFCB10}"/>
              </a:ext>
            </a:extLst>
          </p:cNvPr>
          <p:cNvSpPr txBox="1"/>
          <p:nvPr/>
        </p:nvSpPr>
        <p:spPr>
          <a:xfrm>
            <a:off x="3949826" y="1777042"/>
            <a:ext cx="5172553" cy="553998"/>
          </a:xfrm>
          <a:prstGeom prst="rect">
            <a:avLst/>
          </a:prstGeom>
          <a:noFill/>
        </p:spPr>
        <p:txBody>
          <a:bodyPr wrap="square" lIns="0" tIns="0" rIns="0" bIns="0" rtlCol="0">
            <a:spAutoFit/>
          </a:bodyPr>
          <a:lstStyle/>
          <a:p>
            <a:r>
              <a:rPr lang="en-US">
                <a:solidFill>
                  <a:srgbClr val="002060"/>
                </a:solidFill>
                <a:latin typeface="Lato" panose="020F0502020204030203" pitchFamily="34" charset="0"/>
                <a:ea typeface="Lato" panose="020F0502020204030203" pitchFamily="34" charset="0"/>
                <a:cs typeface="Lato" panose="020F0502020204030203" pitchFamily="34" charset="0"/>
              </a:rPr>
              <a:t>Khoảng cách giữa hai điểm p(p1;p2;p3), q(q1;q2;q3) bất kỳ trong hệ tọa độ 3 chiều Descartes</a:t>
            </a:r>
            <a:endParaRPr lang="en-VN">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21" name="Google Shape;849;p25">
            <a:extLst>
              <a:ext uri="{FF2B5EF4-FFF2-40B4-BE49-F238E27FC236}">
                <a16:creationId xmlns:a16="http://schemas.microsoft.com/office/drawing/2014/main" id="{1C97AB97-D939-2DA9-9EDA-06DE046215D4}"/>
              </a:ext>
            </a:extLst>
          </p:cNvPr>
          <p:cNvSpPr/>
          <p:nvPr/>
        </p:nvSpPr>
        <p:spPr>
          <a:xfrm>
            <a:off x="3616793" y="3513482"/>
            <a:ext cx="8231290" cy="1929141"/>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Title 1">
            <a:extLst>
              <a:ext uri="{FF2B5EF4-FFF2-40B4-BE49-F238E27FC236}">
                <a16:creationId xmlns:a16="http://schemas.microsoft.com/office/drawing/2014/main" id="{84B4EDCD-C489-3F64-D170-665993513E1D}"/>
              </a:ext>
            </a:extLst>
          </p:cNvPr>
          <p:cNvSpPr txBox="1">
            <a:spLocks/>
          </p:cNvSpPr>
          <p:nvPr/>
        </p:nvSpPr>
        <p:spPr>
          <a:xfrm>
            <a:off x="3845355" y="3315274"/>
            <a:ext cx="2250645" cy="385894"/>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100"/>
              <a:t>Tính accChange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48CB067-454B-8557-23D3-9910039EF2B8}"/>
                  </a:ext>
                </a:extLst>
              </p:cNvPr>
              <p:cNvSpPr txBox="1"/>
              <p:nvPr/>
            </p:nvSpPr>
            <p:spPr>
              <a:xfrm>
                <a:off x="3949825" y="4976210"/>
                <a:ext cx="3460306" cy="283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𝑎𝑐𝑐𝐶h𝑎𝑛𝑔𝑒</m:t>
                      </m:r>
                      <m:r>
                        <a:rPr lang="en-US" b="0" i="1">
                          <a:latin typeface="Cambria Math" panose="02040503050406030204" pitchFamily="18" charset="0"/>
                        </a:rPr>
                        <m:t>=</m:t>
                      </m:r>
                      <m:r>
                        <a:rPr lang="en-US" b="0" i="1">
                          <a:latin typeface="Cambria Math" panose="02040503050406030204" pitchFamily="18" charset="0"/>
                        </a:rPr>
                        <m:t>𝑑</m:t>
                      </m:r>
                      <m:d>
                        <m:dPr>
                          <m:ctrlPr>
                            <a:rPr lang="en-US" b="0" i="1">
                              <a:latin typeface="Cambria Math" panose="02040503050406030204" pitchFamily="18" charset="0"/>
                            </a:rPr>
                          </m:ctrlPr>
                        </m:dPr>
                        <m:e>
                          <m:r>
                            <a:rPr lang="en-US" b="0" i="1">
                              <a:latin typeface="Cambria Math" panose="02040503050406030204" pitchFamily="18" charset="0"/>
                            </a:rPr>
                            <m:t>𝑝</m:t>
                          </m:r>
                          <m:r>
                            <a:rPr lang="en-US" b="0" i="1">
                              <a:latin typeface="Cambria Math" panose="02040503050406030204" pitchFamily="18" charset="0"/>
                            </a:rPr>
                            <m:t>,</m:t>
                          </m:r>
                          <m:r>
                            <a:rPr lang="en-US" b="0" i="1">
                              <a:latin typeface="Cambria Math" panose="02040503050406030204" pitchFamily="18" charset="0"/>
                            </a:rPr>
                            <m:t>𝑞</m:t>
                          </m:r>
                        </m:e>
                      </m:d>
                      <m:r>
                        <a:rPr lang="en-US" b="0" i="0">
                          <a:latin typeface="Cambria Math" panose="02040503050406030204" pitchFamily="18" charset="0"/>
                        </a:rPr>
                        <m:t>, đơ</m:t>
                      </m:r>
                      <m:r>
                        <m:rPr>
                          <m:sty m:val="p"/>
                        </m:rPr>
                        <a:rPr lang="en-US" b="0" i="0">
                          <a:latin typeface="Cambria Math" panose="02040503050406030204" pitchFamily="18" charset="0"/>
                        </a:rPr>
                        <m:t>n</m:t>
                      </m:r>
                      <m:r>
                        <a:rPr lang="en-US" b="0" i="0">
                          <a:latin typeface="Cambria Math" panose="02040503050406030204" pitchFamily="18" charset="0"/>
                        </a:rPr>
                        <m:t> </m:t>
                      </m:r>
                      <m:r>
                        <m:rPr>
                          <m:sty m:val="p"/>
                        </m:rPr>
                        <a:rPr lang="en-US" b="0" i="0">
                          <a:latin typeface="Cambria Math" panose="02040503050406030204" pitchFamily="18" charset="0"/>
                        </a:rPr>
                        <m:t>v</m:t>
                      </m:r>
                      <m:r>
                        <a:rPr lang="en-US" b="0" i="0">
                          <a:latin typeface="Cambria Math" panose="02040503050406030204" pitchFamily="18" charset="0"/>
                        </a:rPr>
                        <m:t>ị</m:t>
                      </m:r>
                      <m:r>
                        <a:rPr lang="en-US" b="0"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sSup>
                        <m:sSupPr>
                          <m:ctrlPr>
                            <a:rPr lang="en-VN"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endParaRPr lang="en-VN"/>
              </a:p>
            </p:txBody>
          </p:sp>
        </mc:Choice>
        <mc:Fallback xmlns="">
          <p:sp>
            <p:nvSpPr>
              <p:cNvPr id="19" name="TextBox 18">
                <a:extLst>
                  <a:ext uri="{FF2B5EF4-FFF2-40B4-BE49-F238E27FC236}">
                    <a16:creationId xmlns:a16="http://schemas.microsoft.com/office/drawing/2014/main" id="{848CB067-454B-8557-23D3-9910039EF2B8}"/>
                  </a:ext>
                </a:extLst>
              </p:cNvPr>
              <p:cNvSpPr txBox="1">
                <a:spLocks noRot="1" noChangeAspect="1" noMove="1" noResize="1" noEditPoints="1" noAdjustHandles="1" noChangeArrowheads="1" noChangeShapeType="1" noTextEdit="1"/>
              </p:cNvSpPr>
              <p:nvPr/>
            </p:nvSpPr>
            <p:spPr>
              <a:xfrm>
                <a:off x="3949825" y="4976210"/>
                <a:ext cx="3460306" cy="283219"/>
              </a:xfrm>
              <a:prstGeom prst="rect">
                <a:avLst/>
              </a:prstGeom>
              <a:blipFill>
                <a:blip r:embed="rId5"/>
                <a:stretch>
                  <a:fillRect l="-2198" t="-4167" r="-366" b="-29167"/>
                </a:stretch>
              </a:blipFill>
            </p:spPr>
            <p:txBody>
              <a:bodyPr/>
              <a:lstStyle/>
              <a:p>
                <a:r>
                  <a:rPr lang="en-VN">
                    <a:noFill/>
                  </a:rPr>
                  <a:t> </a:t>
                </a:r>
              </a:p>
            </p:txBody>
          </p:sp>
        </mc:Fallback>
      </mc:AlternateContent>
      <p:pic>
        <p:nvPicPr>
          <p:cNvPr id="3" name="Picture 2" descr="A diagram of a line with a straight line&#10;&#10;Description automatically generated">
            <a:extLst>
              <a:ext uri="{FF2B5EF4-FFF2-40B4-BE49-F238E27FC236}">
                <a16:creationId xmlns:a16="http://schemas.microsoft.com/office/drawing/2014/main" id="{D67860E6-D126-7B1C-B1E7-5D97452B8AB7}"/>
              </a:ext>
            </a:extLst>
          </p:cNvPr>
          <p:cNvPicPr>
            <a:picLocks noChangeAspect="1"/>
          </p:cNvPicPr>
          <p:nvPr/>
        </p:nvPicPr>
        <p:blipFill>
          <a:blip r:embed="rId6"/>
          <a:stretch>
            <a:fillRect/>
          </a:stretch>
        </p:blipFill>
        <p:spPr>
          <a:xfrm>
            <a:off x="9777736" y="3638467"/>
            <a:ext cx="1858715" cy="1699039"/>
          </a:xfrm>
          <a:prstGeom prst="rect">
            <a:avLst/>
          </a:prstGeom>
        </p:spPr>
      </p:pic>
      <p:sp>
        <p:nvSpPr>
          <p:cNvPr id="24" name="TextBox 23">
            <a:extLst>
              <a:ext uri="{FF2B5EF4-FFF2-40B4-BE49-F238E27FC236}">
                <a16:creationId xmlns:a16="http://schemas.microsoft.com/office/drawing/2014/main" id="{4DF2A920-F9C7-7827-239E-7A44DFCB2A71}"/>
              </a:ext>
            </a:extLst>
          </p:cNvPr>
          <p:cNvSpPr txBox="1"/>
          <p:nvPr/>
        </p:nvSpPr>
        <p:spPr>
          <a:xfrm>
            <a:off x="3949825" y="3761653"/>
            <a:ext cx="5857047" cy="1107996"/>
          </a:xfrm>
          <a:prstGeom prst="rect">
            <a:avLst/>
          </a:prstGeom>
          <a:noFill/>
        </p:spPr>
        <p:txBody>
          <a:bodyPr wrap="square" lIns="0" tIns="0" rIns="0" bIns="0" rtlCol="0">
            <a:spAutoFit/>
          </a:bodyPr>
          <a:lstStyle/>
          <a:p>
            <a:r>
              <a:rPr lang="en-US">
                <a:solidFill>
                  <a:srgbClr val="002060"/>
                </a:solidFill>
                <a:latin typeface="Lato" panose="020F0502020204030203" pitchFamily="34" charset="0"/>
                <a:ea typeface="Lato" panose="020F0502020204030203" pitchFamily="34" charset="0"/>
                <a:cs typeface="Lato" panose="020F0502020204030203" pitchFamily="34" charset="0"/>
              </a:rPr>
              <a:t>Sự thay đổi của gia tốc trong khoảng thời gian cực ngắn delta t = t2 – t1 = 10ms</a:t>
            </a:r>
          </a:p>
          <a:p>
            <a:r>
              <a:rPr lang="en-US">
                <a:solidFill>
                  <a:srgbClr val="002060"/>
                </a:solidFill>
                <a:latin typeface="Lato" panose="020F0502020204030203" pitchFamily="34" charset="0"/>
                <a:ea typeface="Lato" panose="020F0502020204030203" pitchFamily="34" charset="0"/>
                <a:cs typeface="Lato" panose="020F0502020204030203" pitchFamily="34" charset="0"/>
              </a:rPr>
              <a:t>Tại t1: gia tốc của vật có toạ độ p (p1, p2, p3)</a:t>
            </a:r>
          </a:p>
          <a:p>
            <a:r>
              <a:rPr lang="en-US">
                <a:solidFill>
                  <a:srgbClr val="002060"/>
                </a:solidFill>
                <a:latin typeface="Lato" panose="020F0502020204030203" pitchFamily="34" charset="0"/>
                <a:ea typeface="Lato" panose="020F0502020204030203" pitchFamily="34" charset="0"/>
                <a:cs typeface="Lato" panose="020F0502020204030203" pitchFamily="34" charset="0"/>
              </a:rPr>
              <a:t>Tại t2, gia tốc của vật có toạ độ q (q1, q2, q3).</a:t>
            </a:r>
            <a:endParaRPr lang="en-VN">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25" name="Rectangle 4">
            <a:extLst>
              <a:ext uri="{FF2B5EF4-FFF2-40B4-BE49-F238E27FC236}">
                <a16:creationId xmlns:a16="http://schemas.microsoft.com/office/drawing/2014/main" id="{8C9CB2C6-6167-CB0F-AD8E-30CEFE4DDFC4}"/>
              </a:ext>
            </a:extLst>
          </p:cNvPr>
          <p:cNvSpPr>
            <a:spLocks noChangeArrowheads="1"/>
          </p:cNvSpPr>
          <p:nvPr/>
        </p:nvSpPr>
        <p:spPr bwMode="auto">
          <a:xfrm>
            <a:off x="9415817" y="1487171"/>
            <a:ext cx="127372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pic>
        <p:nvPicPr>
          <p:cNvPr id="8195" name="Picture 267541167" descr="A black background with a black square&#10;&#10;Description automatically generated with medium confidence">
            <a:extLst>
              <a:ext uri="{FF2B5EF4-FFF2-40B4-BE49-F238E27FC236}">
                <a16:creationId xmlns:a16="http://schemas.microsoft.com/office/drawing/2014/main" id="{6E3C0131-437D-B2D1-03DC-E222DEA30196}"/>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9560446" y="1509594"/>
            <a:ext cx="2096345" cy="161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79173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88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346143" y="5567682"/>
            <a:ext cx="4063753"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Thuật toán phát hiện tai nạn</a:t>
            </a:r>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pic>
        <p:nvPicPr>
          <p:cNvPr id="5" name="Picture 4" descr="A diagram of a flowchart&#10;&#10;Description automatically generated">
            <a:extLst>
              <a:ext uri="{FF2B5EF4-FFF2-40B4-BE49-F238E27FC236}">
                <a16:creationId xmlns:a16="http://schemas.microsoft.com/office/drawing/2014/main" id="{BFBED973-E084-A50B-1F02-9B451DBDB5B6}"/>
              </a:ext>
            </a:extLst>
          </p:cNvPr>
          <p:cNvPicPr>
            <a:picLocks noChangeAspect="1"/>
          </p:cNvPicPr>
          <p:nvPr/>
        </p:nvPicPr>
        <p:blipFill>
          <a:blip r:embed="rId3"/>
          <a:stretch>
            <a:fillRect/>
          </a:stretch>
        </p:blipFill>
        <p:spPr>
          <a:xfrm>
            <a:off x="1064605" y="1544391"/>
            <a:ext cx="1846932" cy="3861120"/>
          </a:xfrm>
          <a:prstGeom prst="rect">
            <a:avLst/>
          </a:prstGeom>
        </p:spPr>
      </p:pic>
      <p:sp>
        <p:nvSpPr>
          <p:cNvPr id="8" name="Rectangle 2">
            <a:extLst>
              <a:ext uri="{FF2B5EF4-FFF2-40B4-BE49-F238E27FC236}">
                <a16:creationId xmlns:a16="http://schemas.microsoft.com/office/drawing/2014/main" id="{A2B1D500-503A-F738-8407-2EF8927507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21" name="Google Shape;849;p25">
            <a:extLst>
              <a:ext uri="{FF2B5EF4-FFF2-40B4-BE49-F238E27FC236}">
                <a16:creationId xmlns:a16="http://schemas.microsoft.com/office/drawing/2014/main" id="{1C97AB97-D939-2DA9-9EDA-06DE046215D4}"/>
              </a:ext>
            </a:extLst>
          </p:cNvPr>
          <p:cNvSpPr/>
          <p:nvPr/>
        </p:nvSpPr>
        <p:spPr>
          <a:xfrm>
            <a:off x="3547881" y="1685379"/>
            <a:ext cx="8231290" cy="1724239"/>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Title 1">
            <a:extLst>
              <a:ext uri="{FF2B5EF4-FFF2-40B4-BE49-F238E27FC236}">
                <a16:creationId xmlns:a16="http://schemas.microsoft.com/office/drawing/2014/main" id="{84B4EDCD-C489-3F64-D170-665993513E1D}"/>
              </a:ext>
            </a:extLst>
          </p:cNvPr>
          <p:cNvSpPr txBox="1">
            <a:spLocks/>
          </p:cNvSpPr>
          <p:nvPr/>
        </p:nvSpPr>
        <p:spPr>
          <a:xfrm>
            <a:off x="3776443" y="1487171"/>
            <a:ext cx="2179857" cy="385894"/>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100"/>
              <a:t>Ngưỡng cTHRD</a:t>
            </a:r>
          </a:p>
        </p:txBody>
      </p:sp>
      <p:sp>
        <p:nvSpPr>
          <p:cNvPr id="24" name="TextBox 23">
            <a:extLst>
              <a:ext uri="{FF2B5EF4-FFF2-40B4-BE49-F238E27FC236}">
                <a16:creationId xmlns:a16="http://schemas.microsoft.com/office/drawing/2014/main" id="{4DF2A920-F9C7-7827-239E-7A44DFCB2A71}"/>
              </a:ext>
            </a:extLst>
          </p:cNvPr>
          <p:cNvSpPr txBox="1"/>
          <p:nvPr/>
        </p:nvSpPr>
        <p:spPr>
          <a:xfrm>
            <a:off x="3880913" y="1933550"/>
            <a:ext cx="5857047" cy="276999"/>
          </a:xfrm>
          <a:prstGeom prst="rect">
            <a:avLst/>
          </a:prstGeom>
          <a:noFill/>
        </p:spPr>
        <p:txBody>
          <a:bodyPr wrap="square" lIns="0" tIns="0" rIns="0" bIns="0" rtlCol="0">
            <a:spAutoFit/>
          </a:bodyPr>
          <a:lstStyle/>
          <a:p>
            <a:r>
              <a:rPr lang="en-US">
                <a:solidFill>
                  <a:srgbClr val="002060"/>
                </a:solidFill>
                <a:latin typeface="Lato" panose="020F0502020204030203" pitchFamily="34" charset="0"/>
                <a:ea typeface="Lato" panose="020F0502020204030203" pitchFamily="34" charset="0"/>
                <a:cs typeface="Lato" panose="020F0502020204030203" pitchFamily="34" charset="0"/>
              </a:rPr>
              <a:t>Ngưỡng phát hiện tai nạn</a:t>
            </a:r>
          </a:p>
        </p:txBody>
      </p:sp>
      <p:sp>
        <p:nvSpPr>
          <p:cNvPr id="25" name="Rectangle 4">
            <a:extLst>
              <a:ext uri="{FF2B5EF4-FFF2-40B4-BE49-F238E27FC236}">
                <a16:creationId xmlns:a16="http://schemas.microsoft.com/office/drawing/2014/main" id="{8C9CB2C6-6167-CB0F-AD8E-30CEFE4DDFC4}"/>
              </a:ext>
            </a:extLst>
          </p:cNvPr>
          <p:cNvSpPr>
            <a:spLocks noChangeArrowheads="1"/>
          </p:cNvSpPr>
          <p:nvPr/>
        </p:nvSpPr>
        <p:spPr bwMode="auto">
          <a:xfrm>
            <a:off x="9415817" y="1487171"/>
            <a:ext cx="127372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3887B94-010A-6AA7-9B39-A2841A4114F5}"/>
                  </a:ext>
                </a:extLst>
              </p:cNvPr>
              <p:cNvSpPr txBox="1"/>
              <p:nvPr/>
            </p:nvSpPr>
            <p:spPr>
              <a:xfrm>
                <a:off x="3880913" y="2402776"/>
                <a:ext cx="2391964" cy="303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𝑐𝑇𝐻𝑅</m:t>
                      </m:r>
                      <m:sSub>
                        <m:sSubPr>
                          <m:ctrlPr>
                            <a:rPr lang="en-US" b="0" i="1">
                              <a:latin typeface="Cambria Math" panose="02040503050406030204" pitchFamily="18" charset="0"/>
                            </a:rPr>
                          </m:ctrlPr>
                        </m:sSubPr>
                        <m:e>
                          <m:r>
                            <a:rPr lang="en-US" b="0" i="1">
                              <a:latin typeface="Cambria Math" panose="02040503050406030204" pitchFamily="18" charset="0"/>
                            </a:rPr>
                            <m:t>𝐷</m:t>
                          </m:r>
                        </m:e>
                        <m:sub>
                          <m:r>
                            <a:rPr lang="en-US" b="0" i="1">
                              <a:latin typeface="Cambria Math" panose="02040503050406030204" pitchFamily="18" charset="0"/>
                            </a:rPr>
                            <m:t>𝑥𝑒</m:t>
                          </m:r>
                          <m:r>
                            <a:rPr lang="en-US" b="0" i="1">
                              <a:latin typeface="Cambria Math" panose="02040503050406030204" pitchFamily="18" charset="0"/>
                            </a:rPr>
                            <m:t> đạ</m:t>
                          </m:r>
                          <m:r>
                            <a:rPr lang="en-US" b="0" i="1">
                              <a:latin typeface="Cambria Math" panose="02040503050406030204" pitchFamily="18" charset="0"/>
                            </a:rPr>
                            <m:t>𝑝</m:t>
                          </m:r>
                        </m:sub>
                      </m:sSub>
                      <m:r>
                        <a:rPr lang="en-US" b="0" i="1">
                          <a:latin typeface="Cambria Math" panose="02040503050406030204" pitchFamily="18" charset="0"/>
                        </a:rPr>
                        <m:t>=48</m:t>
                      </m:r>
                      <m:r>
                        <a:rPr lang="en-US" i="1">
                          <a:latin typeface="Cambria Math" panose="02040503050406030204" pitchFamily="18" charset="0"/>
                        </a:rPr>
                        <m:t>𝑚</m:t>
                      </m:r>
                      <m:r>
                        <a:rPr lang="en-US" i="1">
                          <a:latin typeface="Cambria Math" panose="02040503050406030204" pitchFamily="18" charset="0"/>
                        </a:rPr>
                        <m:t>/</m:t>
                      </m:r>
                      <m:sSup>
                        <m:sSupPr>
                          <m:ctrlPr>
                            <a:rPr lang="en-VN"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endParaRPr lang="en-VN"/>
              </a:p>
            </p:txBody>
          </p:sp>
        </mc:Choice>
        <mc:Fallback xmlns="">
          <p:sp>
            <p:nvSpPr>
              <p:cNvPr id="16" name="TextBox 15">
                <a:extLst>
                  <a:ext uri="{FF2B5EF4-FFF2-40B4-BE49-F238E27FC236}">
                    <a16:creationId xmlns:a16="http://schemas.microsoft.com/office/drawing/2014/main" id="{03887B94-010A-6AA7-9B39-A2841A4114F5}"/>
                  </a:ext>
                </a:extLst>
              </p:cNvPr>
              <p:cNvSpPr txBox="1">
                <a:spLocks noRot="1" noChangeAspect="1" noMove="1" noResize="1" noEditPoints="1" noAdjustHandles="1" noChangeArrowheads="1" noChangeShapeType="1" noTextEdit="1"/>
              </p:cNvSpPr>
              <p:nvPr/>
            </p:nvSpPr>
            <p:spPr>
              <a:xfrm>
                <a:off x="3880913" y="2402776"/>
                <a:ext cx="2391964" cy="303929"/>
              </a:xfrm>
              <a:prstGeom prst="rect">
                <a:avLst/>
              </a:prstGeom>
              <a:blipFill>
                <a:blip r:embed="rId4"/>
                <a:stretch>
                  <a:fillRect l="-1587" r="-529" b="-28000"/>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E71AA18-1482-7BA7-A785-68C3DD799705}"/>
                  </a:ext>
                </a:extLst>
              </p:cNvPr>
              <p:cNvSpPr txBox="1"/>
              <p:nvPr/>
            </p:nvSpPr>
            <p:spPr>
              <a:xfrm>
                <a:off x="3880913" y="2945367"/>
                <a:ext cx="2391964" cy="3044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𝑐𝑇𝐻𝑅</m:t>
                      </m:r>
                      <m:sSub>
                        <m:sSubPr>
                          <m:ctrlPr>
                            <a:rPr lang="en-US" b="0" i="1">
                              <a:latin typeface="Cambria Math" panose="02040503050406030204" pitchFamily="18" charset="0"/>
                            </a:rPr>
                          </m:ctrlPr>
                        </m:sSubPr>
                        <m:e>
                          <m:r>
                            <a:rPr lang="en-US" b="0" i="1">
                              <a:latin typeface="Cambria Math" panose="02040503050406030204" pitchFamily="18" charset="0"/>
                            </a:rPr>
                            <m:t>𝐷</m:t>
                          </m:r>
                        </m:e>
                        <m:sub>
                          <m:r>
                            <a:rPr lang="en-US" b="0" i="1">
                              <a:latin typeface="Cambria Math" panose="02040503050406030204" pitchFamily="18" charset="0"/>
                            </a:rPr>
                            <m:t>𝑥𝑒</m:t>
                          </m:r>
                          <m:r>
                            <a:rPr lang="en-US" b="0" i="1">
                              <a:latin typeface="Cambria Math" panose="02040503050406030204" pitchFamily="18" charset="0"/>
                            </a:rPr>
                            <m:t> </m:t>
                          </m:r>
                          <m:r>
                            <a:rPr lang="en-US" b="0" i="1">
                              <a:latin typeface="Cambria Math" panose="02040503050406030204" pitchFamily="18" charset="0"/>
                            </a:rPr>
                            <m:t>𝑚</m:t>
                          </m:r>
                          <m:r>
                            <a:rPr lang="en-US" b="0" i="1">
                              <a:latin typeface="Cambria Math" panose="02040503050406030204" pitchFamily="18" charset="0"/>
                            </a:rPr>
                            <m:t>á</m:t>
                          </m:r>
                          <m:r>
                            <a:rPr lang="en-US" b="0" i="1">
                              <a:latin typeface="Cambria Math" panose="02040503050406030204" pitchFamily="18" charset="0"/>
                            </a:rPr>
                            <m:t>𝑦</m:t>
                          </m:r>
                        </m:sub>
                      </m:sSub>
                      <m:r>
                        <a:rPr lang="en-US" b="0" i="1">
                          <a:latin typeface="Cambria Math" panose="02040503050406030204" pitchFamily="18" charset="0"/>
                        </a:rPr>
                        <m:t>=80</m:t>
                      </m:r>
                      <m:r>
                        <a:rPr lang="en-US" i="1">
                          <a:latin typeface="Cambria Math" panose="02040503050406030204" pitchFamily="18" charset="0"/>
                        </a:rPr>
                        <m:t>𝑚</m:t>
                      </m:r>
                      <m:r>
                        <a:rPr lang="en-US" i="1">
                          <a:latin typeface="Cambria Math" panose="02040503050406030204" pitchFamily="18" charset="0"/>
                        </a:rPr>
                        <m:t>/</m:t>
                      </m:r>
                      <m:sSup>
                        <m:sSupPr>
                          <m:ctrlPr>
                            <a:rPr lang="en-VN"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endParaRPr lang="en-VN"/>
              </a:p>
            </p:txBody>
          </p:sp>
        </mc:Choice>
        <mc:Fallback xmlns="">
          <p:sp>
            <p:nvSpPr>
              <p:cNvPr id="17" name="TextBox 16">
                <a:extLst>
                  <a:ext uri="{FF2B5EF4-FFF2-40B4-BE49-F238E27FC236}">
                    <a16:creationId xmlns:a16="http://schemas.microsoft.com/office/drawing/2014/main" id="{5E71AA18-1482-7BA7-A785-68C3DD799705}"/>
                  </a:ext>
                </a:extLst>
              </p:cNvPr>
              <p:cNvSpPr txBox="1">
                <a:spLocks noRot="1" noChangeAspect="1" noMove="1" noResize="1" noEditPoints="1" noAdjustHandles="1" noChangeArrowheads="1" noChangeShapeType="1" noTextEdit="1"/>
              </p:cNvSpPr>
              <p:nvPr/>
            </p:nvSpPr>
            <p:spPr>
              <a:xfrm>
                <a:off x="3880913" y="2945367"/>
                <a:ext cx="2391964" cy="304442"/>
              </a:xfrm>
              <a:prstGeom prst="rect">
                <a:avLst/>
              </a:prstGeom>
              <a:blipFill>
                <a:blip r:embed="rId5"/>
                <a:stretch>
                  <a:fillRect l="-2646" r="-2116" b="-32000"/>
                </a:stretch>
              </a:blipFill>
            </p:spPr>
            <p:txBody>
              <a:bodyPr/>
              <a:lstStyle/>
              <a:p>
                <a:r>
                  <a:rPr lang="en-VN">
                    <a:noFill/>
                  </a:rPr>
                  <a:t> </a:t>
                </a:r>
              </a:p>
            </p:txBody>
          </p:sp>
        </mc:Fallback>
      </mc:AlternateContent>
    </p:spTree>
    <p:extLst>
      <p:ext uri="{BB962C8B-B14F-4D97-AF65-F5344CB8AC3E}">
        <p14:creationId xmlns:p14="http://schemas.microsoft.com/office/powerpoint/2010/main" val="339097748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1535053" y="2553346"/>
            <a:ext cx="9121894" cy="1751308"/>
          </a:xfrm>
        </p:spPr>
        <p:txBody>
          <a:bodyPr/>
          <a:lstStyle/>
          <a:p>
            <a:r>
              <a:rPr lang="en-US" sz="6600" dirty="0"/>
              <a:t>ĐỒ ÁN TỐT NGHIỆP CỬ NHÂN</a:t>
            </a:r>
          </a:p>
        </p:txBody>
      </p:sp>
    </p:spTree>
    <p:extLst>
      <p:ext uri="{BB962C8B-B14F-4D97-AF65-F5344CB8AC3E}">
        <p14:creationId xmlns:p14="http://schemas.microsoft.com/office/powerpoint/2010/main" val="123400412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851628" y="5567682"/>
            <a:ext cx="4067613"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Sơ đồ tổng quan phần cứng </a:t>
            </a:r>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sp>
        <p:nvSpPr>
          <p:cNvPr id="22" name="Title 1">
            <a:extLst>
              <a:ext uri="{FF2B5EF4-FFF2-40B4-BE49-F238E27FC236}">
                <a16:creationId xmlns:a16="http://schemas.microsoft.com/office/drawing/2014/main" id="{F80F3A7D-F37F-A9E3-A183-DE4B8AEDACF2}"/>
              </a:ext>
            </a:extLst>
          </p:cNvPr>
          <p:cNvSpPr txBox="1">
            <a:spLocks/>
          </p:cNvSpPr>
          <p:nvPr/>
        </p:nvSpPr>
        <p:spPr>
          <a:xfrm>
            <a:off x="5770870" y="5567682"/>
            <a:ext cx="5773430"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Sơ đồ nguyên lý mạch tổng quan</a:t>
            </a:r>
          </a:p>
        </p:txBody>
      </p:sp>
      <p:pic>
        <p:nvPicPr>
          <p:cNvPr id="3" name="Picture 2" descr="A diagram of a system&#10;&#10;Description automatically generated">
            <a:extLst>
              <a:ext uri="{FF2B5EF4-FFF2-40B4-BE49-F238E27FC236}">
                <a16:creationId xmlns:a16="http://schemas.microsoft.com/office/drawing/2014/main" id="{CCBFB507-5A51-0944-52B4-97AF81FB9707}"/>
              </a:ext>
            </a:extLst>
          </p:cNvPr>
          <p:cNvPicPr>
            <a:picLocks noChangeAspect="1"/>
          </p:cNvPicPr>
          <p:nvPr/>
        </p:nvPicPr>
        <p:blipFill rotWithShape="1">
          <a:blip r:embed="rId3"/>
          <a:srcRect t="1215"/>
          <a:stretch/>
        </p:blipFill>
        <p:spPr>
          <a:xfrm>
            <a:off x="528147" y="1312985"/>
            <a:ext cx="4766779" cy="4211044"/>
          </a:xfrm>
          <a:prstGeom prst="rect">
            <a:avLst/>
          </a:prstGeom>
        </p:spPr>
      </p:pic>
      <p:pic>
        <p:nvPicPr>
          <p:cNvPr id="5" name="Picture 4" descr="A diagram of a computer&#10;&#10;Description automatically generated">
            <a:extLst>
              <a:ext uri="{FF2B5EF4-FFF2-40B4-BE49-F238E27FC236}">
                <a16:creationId xmlns:a16="http://schemas.microsoft.com/office/drawing/2014/main" id="{3DDCE62E-E83E-4C43-0119-C09EE6C947B2}"/>
              </a:ext>
            </a:extLst>
          </p:cNvPr>
          <p:cNvPicPr>
            <a:picLocks noChangeAspect="1"/>
          </p:cNvPicPr>
          <p:nvPr/>
        </p:nvPicPr>
        <p:blipFill>
          <a:blip r:embed="rId4"/>
          <a:stretch>
            <a:fillRect/>
          </a:stretch>
        </p:blipFill>
        <p:spPr>
          <a:xfrm>
            <a:off x="5496444" y="2216846"/>
            <a:ext cx="6322281" cy="2470448"/>
          </a:xfrm>
          <a:prstGeom prst="rect">
            <a:avLst/>
          </a:prstGeom>
        </p:spPr>
      </p:pic>
    </p:spTree>
    <p:extLst>
      <p:ext uri="{BB962C8B-B14F-4D97-AF65-F5344CB8AC3E}">
        <p14:creationId xmlns:p14="http://schemas.microsoft.com/office/powerpoint/2010/main" val="147172988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4318972" y="5418705"/>
            <a:ext cx="2782064"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Mạch nguyên lý</a:t>
            </a:r>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pic>
        <p:nvPicPr>
          <p:cNvPr id="8" name="Picture 7" descr="A diagram of a computer&#10;&#10;Description automatically generated">
            <a:extLst>
              <a:ext uri="{FF2B5EF4-FFF2-40B4-BE49-F238E27FC236}">
                <a16:creationId xmlns:a16="http://schemas.microsoft.com/office/drawing/2014/main" id="{AD86C15B-3AB5-01C8-0C2A-20E367715B0F}"/>
              </a:ext>
            </a:extLst>
          </p:cNvPr>
          <p:cNvPicPr>
            <a:picLocks noChangeAspect="1"/>
          </p:cNvPicPr>
          <p:nvPr/>
        </p:nvPicPr>
        <p:blipFill>
          <a:blip r:embed="rId3"/>
          <a:stretch>
            <a:fillRect/>
          </a:stretch>
        </p:blipFill>
        <p:spPr>
          <a:xfrm>
            <a:off x="338736" y="1458851"/>
            <a:ext cx="4979502" cy="3106142"/>
          </a:xfrm>
          <a:prstGeom prst="rect">
            <a:avLst/>
          </a:prstGeom>
        </p:spPr>
      </p:pic>
      <p:pic>
        <p:nvPicPr>
          <p:cNvPr id="12" name="Picture 11" descr="A diagram of a computer program&#10;&#10;Description automatically generated">
            <a:extLst>
              <a:ext uri="{FF2B5EF4-FFF2-40B4-BE49-F238E27FC236}">
                <a16:creationId xmlns:a16="http://schemas.microsoft.com/office/drawing/2014/main" id="{2369FAD5-0ED4-2174-5F5E-8F88A734A3A3}"/>
              </a:ext>
            </a:extLst>
          </p:cNvPr>
          <p:cNvPicPr>
            <a:picLocks noChangeAspect="1"/>
          </p:cNvPicPr>
          <p:nvPr/>
        </p:nvPicPr>
        <p:blipFill>
          <a:blip r:embed="rId4"/>
          <a:stretch>
            <a:fillRect/>
          </a:stretch>
        </p:blipFill>
        <p:spPr>
          <a:xfrm>
            <a:off x="5722308" y="1453825"/>
            <a:ext cx="2514600" cy="1625600"/>
          </a:xfrm>
          <a:prstGeom prst="rect">
            <a:avLst/>
          </a:prstGeom>
        </p:spPr>
      </p:pic>
      <p:pic>
        <p:nvPicPr>
          <p:cNvPr id="13" name="Picture 12" descr="A diagram of a gps device&#10;&#10;Description automatically generated">
            <a:extLst>
              <a:ext uri="{FF2B5EF4-FFF2-40B4-BE49-F238E27FC236}">
                <a16:creationId xmlns:a16="http://schemas.microsoft.com/office/drawing/2014/main" id="{B5775BAD-525E-D46F-49C7-B0FA8D73A7AA}"/>
              </a:ext>
            </a:extLst>
          </p:cNvPr>
          <p:cNvPicPr>
            <a:picLocks noChangeAspect="1"/>
          </p:cNvPicPr>
          <p:nvPr/>
        </p:nvPicPr>
        <p:blipFill>
          <a:blip r:embed="rId5"/>
          <a:stretch>
            <a:fillRect/>
          </a:stretch>
        </p:blipFill>
        <p:spPr>
          <a:xfrm>
            <a:off x="5722308" y="3488238"/>
            <a:ext cx="2070100" cy="1473200"/>
          </a:xfrm>
          <a:prstGeom prst="rect">
            <a:avLst/>
          </a:prstGeom>
        </p:spPr>
      </p:pic>
      <p:pic>
        <p:nvPicPr>
          <p:cNvPr id="14" name="Picture 13" descr="A diagram of a sim card&#10;&#10;Description automatically generated">
            <a:extLst>
              <a:ext uri="{FF2B5EF4-FFF2-40B4-BE49-F238E27FC236}">
                <a16:creationId xmlns:a16="http://schemas.microsoft.com/office/drawing/2014/main" id="{D6984B74-CF12-D8F9-1E1A-BA81F172E2CC}"/>
              </a:ext>
            </a:extLst>
          </p:cNvPr>
          <p:cNvPicPr>
            <a:picLocks noChangeAspect="1"/>
          </p:cNvPicPr>
          <p:nvPr/>
        </p:nvPicPr>
        <p:blipFill>
          <a:blip r:embed="rId6"/>
          <a:stretch>
            <a:fillRect/>
          </a:stretch>
        </p:blipFill>
        <p:spPr>
          <a:xfrm>
            <a:off x="9016812" y="787221"/>
            <a:ext cx="2174625" cy="1955979"/>
          </a:xfrm>
          <a:prstGeom prst="rect">
            <a:avLst/>
          </a:prstGeom>
        </p:spPr>
      </p:pic>
      <p:pic>
        <p:nvPicPr>
          <p:cNvPr id="16" name="Picture 15" descr="A diagram of a circuit&#10;&#10;Description automatically generated">
            <a:extLst>
              <a:ext uri="{FF2B5EF4-FFF2-40B4-BE49-F238E27FC236}">
                <a16:creationId xmlns:a16="http://schemas.microsoft.com/office/drawing/2014/main" id="{AD681314-BA0B-C6C4-EDB6-C148D4AA10CF}"/>
              </a:ext>
            </a:extLst>
          </p:cNvPr>
          <p:cNvPicPr>
            <a:picLocks noChangeAspect="1"/>
          </p:cNvPicPr>
          <p:nvPr/>
        </p:nvPicPr>
        <p:blipFill>
          <a:blip r:embed="rId7"/>
          <a:stretch>
            <a:fillRect/>
          </a:stretch>
        </p:blipFill>
        <p:spPr>
          <a:xfrm>
            <a:off x="8571901" y="3021750"/>
            <a:ext cx="3064445" cy="1473200"/>
          </a:xfrm>
          <a:prstGeom prst="rect">
            <a:avLst/>
          </a:prstGeom>
        </p:spPr>
      </p:pic>
      <p:pic>
        <p:nvPicPr>
          <p:cNvPr id="17" name="Picture 16" descr="A diagram of a circuit&#10;&#10;Description automatically generated">
            <a:extLst>
              <a:ext uri="{FF2B5EF4-FFF2-40B4-BE49-F238E27FC236}">
                <a16:creationId xmlns:a16="http://schemas.microsoft.com/office/drawing/2014/main" id="{BDF4E5D6-B992-F84D-4462-4B9149700F93}"/>
              </a:ext>
            </a:extLst>
          </p:cNvPr>
          <p:cNvPicPr>
            <a:picLocks noChangeAspect="1"/>
          </p:cNvPicPr>
          <p:nvPr/>
        </p:nvPicPr>
        <p:blipFill>
          <a:blip r:embed="rId8"/>
          <a:stretch>
            <a:fillRect/>
          </a:stretch>
        </p:blipFill>
        <p:spPr>
          <a:xfrm>
            <a:off x="8236908" y="4773500"/>
            <a:ext cx="3416333" cy="1288035"/>
          </a:xfrm>
          <a:prstGeom prst="rect">
            <a:avLst/>
          </a:prstGeom>
        </p:spPr>
      </p:pic>
      <p:pic>
        <p:nvPicPr>
          <p:cNvPr id="18" name="Picture 17" descr="A diagram of a circuit&#10;&#10;Description automatically generated">
            <a:extLst>
              <a:ext uri="{FF2B5EF4-FFF2-40B4-BE49-F238E27FC236}">
                <a16:creationId xmlns:a16="http://schemas.microsoft.com/office/drawing/2014/main" id="{24B8FFA4-4E92-8931-09F3-67ED262FE0FE}"/>
              </a:ext>
            </a:extLst>
          </p:cNvPr>
          <p:cNvPicPr>
            <a:picLocks noChangeAspect="1"/>
          </p:cNvPicPr>
          <p:nvPr/>
        </p:nvPicPr>
        <p:blipFill>
          <a:blip r:embed="rId9"/>
          <a:stretch>
            <a:fillRect/>
          </a:stretch>
        </p:blipFill>
        <p:spPr>
          <a:xfrm>
            <a:off x="338736" y="4718423"/>
            <a:ext cx="3818045" cy="1180342"/>
          </a:xfrm>
          <a:prstGeom prst="rect">
            <a:avLst/>
          </a:prstGeom>
        </p:spPr>
      </p:pic>
    </p:spTree>
    <p:extLst>
      <p:ext uri="{BB962C8B-B14F-4D97-AF65-F5344CB8AC3E}">
        <p14:creationId xmlns:p14="http://schemas.microsoft.com/office/powerpoint/2010/main" val="393814880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descr="A broken electronic device with wires&#10;&#10;Description automatically generated">
            <a:extLst>
              <a:ext uri="{FF2B5EF4-FFF2-40B4-BE49-F238E27FC236}">
                <a16:creationId xmlns:a16="http://schemas.microsoft.com/office/drawing/2014/main" id="{D5046C6E-3CFD-8EC9-408B-A4B2FFAAB512}"/>
              </a:ext>
            </a:extLst>
          </p:cNvPr>
          <p:cNvPicPr>
            <a:picLocks noChangeAspect="1"/>
          </p:cNvPicPr>
          <p:nvPr/>
        </p:nvPicPr>
        <p:blipFill rotWithShape="1">
          <a:blip r:embed="rId3"/>
          <a:srcRect l="2631" t="2488" r="2477" b="3512"/>
          <a:stretch/>
        </p:blipFill>
        <p:spPr>
          <a:xfrm>
            <a:off x="8481216" y="1411273"/>
            <a:ext cx="2835966" cy="4430382"/>
          </a:xfrm>
          <a:prstGeom prst="rect">
            <a:avLst/>
          </a:prstGeom>
        </p:spPr>
      </p:pic>
      <p:pic>
        <p:nvPicPr>
          <p:cNvPr id="22" name="Picture 21" descr="A black box with red and black wires&#10;&#10;Description automatically generated">
            <a:extLst>
              <a:ext uri="{FF2B5EF4-FFF2-40B4-BE49-F238E27FC236}">
                <a16:creationId xmlns:a16="http://schemas.microsoft.com/office/drawing/2014/main" id="{418CBF1F-AC5F-907A-7AD4-A7EF307EEEDE}"/>
              </a:ext>
            </a:extLst>
          </p:cNvPr>
          <p:cNvPicPr>
            <a:picLocks noChangeAspect="1"/>
          </p:cNvPicPr>
          <p:nvPr/>
        </p:nvPicPr>
        <p:blipFill rotWithShape="1">
          <a:blip r:embed="rId4"/>
          <a:srcRect l="1993" t="4372" r="4082" b="4082"/>
          <a:stretch/>
        </p:blipFill>
        <p:spPr>
          <a:xfrm>
            <a:off x="4576710" y="3961415"/>
            <a:ext cx="3207545" cy="1912445"/>
          </a:xfrm>
          <a:prstGeom prst="rect">
            <a:avLst/>
          </a:prstGeom>
        </p:spPr>
      </p:pic>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3572398" y="5912428"/>
            <a:ext cx="4767803"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Mạch in, hoàn thiện phần cứng</a:t>
            </a:r>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pic>
        <p:nvPicPr>
          <p:cNvPr id="3" name="Picture 2" descr="A close up of a circuit board&#10;&#10;Description automatically generated">
            <a:extLst>
              <a:ext uri="{FF2B5EF4-FFF2-40B4-BE49-F238E27FC236}">
                <a16:creationId xmlns:a16="http://schemas.microsoft.com/office/drawing/2014/main" id="{D08B4004-C0F5-A270-245E-8BE897EAF0AA}"/>
              </a:ext>
            </a:extLst>
          </p:cNvPr>
          <p:cNvPicPr>
            <a:picLocks noChangeAspect="1"/>
          </p:cNvPicPr>
          <p:nvPr/>
        </p:nvPicPr>
        <p:blipFill>
          <a:blip r:embed="rId5"/>
          <a:stretch>
            <a:fillRect/>
          </a:stretch>
        </p:blipFill>
        <p:spPr>
          <a:xfrm rot="5400000">
            <a:off x="1441037" y="652503"/>
            <a:ext cx="1673328" cy="3226167"/>
          </a:xfrm>
          <a:prstGeom prst="rect">
            <a:avLst/>
          </a:prstGeom>
        </p:spPr>
      </p:pic>
      <p:pic>
        <p:nvPicPr>
          <p:cNvPr id="5" name="Picture 4" descr="A close-up of a circuit board&#10;&#10;Description automatically generated">
            <a:extLst>
              <a:ext uri="{FF2B5EF4-FFF2-40B4-BE49-F238E27FC236}">
                <a16:creationId xmlns:a16="http://schemas.microsoft.com/office/drawing/2014/main" id="{B44EAAD2-6C52-716A-3866-9B5CB1F5AFB8}"/>
              </a:ext>
            </a:extLst>
          </p:cNvPr>
          <p:cNvPicPr>
            <a:picLocks noChangeAspect="1"/>
          </p:cNvPicPr>
          <p:nvPr/>
        </p:nvPicPr>
        <p:blipFill rotWithShape="1">
          <a:blip r:embed="rId6"/>
          <a:srcRect l="4595" t="6819" r="3173" b="4036"/>
          <a:stretch/>
        </p:blipFill>
        <p:spPr bwMode="auto">
          <a:xfrm rot="16200000">
            <a:off x="127729" y="3765876"/>
            <a:ext cx="2514185" cy="1637373"/>
          </a:xfrm>
          <a:prstGeom prst="rect">
            <a:avLst/>
          </a:prstGeom>
          <a:ln>
            <a:noFill/>
          </a:ln>
          <a:extLst>
            <a:ext uri="{53640926-AAD7-44D8-BBD7-CCE9431645EC}">
              <a14:shadowObscured xmlns:a14="http://schemas.microsoft.com/office/drawing/2010/main"/>
            </a:ext>
          </a:extLst>
        </p:spPr>
      </p:pic>
      <p:pic>
        <p:nvPicPr>
          <p:cNvPr id="19" name="Picture 18" descr="A black circuit board with white text&#10;&#10;Description automatically generated">
            <a:extLst>
              <a:ext uri="{FF2B5EF4-FFF2-40B4-BE49-F238E27FC236}">
                <a16:creationId xmlns:a16="http://schemas.microsoft.com/office/drawing/2014/main" id="{3A0B42DC-C2AD-97D0-8DAB-7F307296FDB0}"/>
              </a:ext>
            </a:extLst>
          </p:cNvPr>
          <p:cNvPicPr>
            <a:picLocks noChangeAspect="1"/>
          </p:cNvPicPr>
          <p:nvPr/>
        </p:nvPicPr>
        <p:blipFill rotWithShape="1">
          <a:blip r:embed="rId7"/>
          <a:srcRect l="5143" t="27566" r="14857" b="7418"/>
          <a:stretch/>
        </p:blipFill>
        <p:spPr>
          <a:xfrm rot="16200000">
            <a:off x="1780758" y="3811016"/>
            <a:ext cx="2622069" cy="1597983"/>
          </a:xfrm>
          <a:prstGeom prst="rect">
            <a:avLst/>
          </a:prstGeom>
        </p:spPr>
      </p:pic>
      <p:pic>
        <p:nvPicPr>
          <p:cNvPr id="20" name="Picture 19" descr="A close up of a circuit board&#10;&#10;Description automatically generated">
            <a:extLst>
              <a:ext uri="{FF2B5EF4-FFF2-40B4-BE49-F238E27FC236}">
                <a16:creationId xmlns:a16="http://schemas.microsoft.com/office/drawing/2014/main" id="{AFB45AED-41D1-4A71-CF53-3EB10B3F087B}"/>
              </a:ext>
            </a:extLst>
          </p:cNvPr>
          <p:cNvPicPr>
            <a:picLocks noChangeAspect="1"/>
          </p:cNvPicPr>
          <p:nvPr/>
        </p:nvPicPr>
        <p:blipFill rotWithShape="1">
          <a:blip r:embed="rId8"/>
          <a:srcRect l="1227" t="1190" r="2336" b="1635"/>
          <a:stretch/>
        </p:blipFill>
        <p:spPr>
          <a:xfrm rot="5400000">
            <a:off x="4938452" y="1055737"/>
            <a:ext cx="2490267" cy="3201337"/>
          </a:xfrm>
          <a:prstGeom prst="rect">
            <a:avLst/>
          </a:prstGeom>
        </p:spPr>
      </p:pic>
    </p:spTree>
    <p:extLst>
      <p:ext uri="{BB962C8B-B14F-4D97-AF65-F5344CB8AC3E}">
        <p14:creationId xmlns:p14="http://schemas.microsoft.com/office/powerpoint/2010/main" val="26017443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Google Shape;849;p25">
            <a:extLst>
              <a:ext uri="{FF2B5EF4-FFF2-40B4-BE49-F238E27FC236}">
                <a16:creationId xmlns:a16="http://schemas.microsoft.com/office/drawing/2014/main" id="{B8DFBACF-0CE6-163D-33DB-1DE7AD120AB7}"/>
              </a:ext>
            </a:extLst>
          </p:cNvPr>
          <p:cNvSpPr/>
          <p:nvPr/>
        </p:nvSpPr>
        <p:spPr>
          <a:xfrm>
            <a:off x="6226232" y="1681667"/>
            <a:ext cx="5665719" cy="3671729"/>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2444973" y="5609345"/>
            <a:ext cx="1354219"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ĐKKT1</a:t>
            </a:r>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3</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KIỂM THỬ- ĐÁNH GIÁ</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3.1    Điều kiện kiểm thử (ĐKKT)</a:t>
            </a:r>
          </a:p>
        </p:txBody>
      </p:sp>
      <p:sp>
        <p:nvSpPr>
          <p:cNvPr id="3" name="Google Shape;849;p25">
            <a:extLst>
              <a:ext uri="{FF2B5EF4-FFF2-40B4-BE49-F238E27FC236}">
                <a16:creationId xmlns:a16="http://schemas.microsoft.com/office/drawing/2014/main" id="{B232A187-F754-7D16-387C-8A093EA9EB7C}"/>
              </a:ext>
            </a:extLst>
          </p:cNvPr>
          <p:cNvSpPr/>
          <p:nvPr/>
        </p:nvSpPr>
        <p:spPr>
          <a:xfrm>
            <a:off x="340033" y="1681667"/>
            <a:ext cx="5665719" cy="3671729"/>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151">
            <a:extLst>
              <a:ext uri="{FF2B5EF4-FFF2-40B4-BE49-F238E27FC236}">
                <a16:creationId xmlns:a16="http://schemas.microsoft.com/office/drawing/2014/main" id="{5862E93F-E5C2-6945-0C0A-3E6DB5AB7E19}"/>
              </a:ext>
            </a:extLst>
          </p:cNvPr>
          <p:cNvSpPr txBox="1"/>
          <p:nvPr/>
        </p:nvSpPr>
        <p:spPr>
          <a:xfrm>
            <a:off x="485545" y="1788485"/>
            <a:ext cx="5345495" cy="3421706"/>
          </a:xfrm>
          <a:prstGeom prst="rect">
            <a:avLst/>
          </a:prstGeom>
          <a:noFill/>
        </p:spPr>
        <p:txBody>
          <a:bodyPr wrap="square" rtlCol="0">
            <a:spAutoFit/>
          </a:bodyPr>
          <a:lstStyle/>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Địa điểm: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Công viên Thống Nhất (không gian rộng rãi, thoáng, ít vẩn cản toà nhà)</a:t>
            </a:r>
          </a:p>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Hệ thống: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Device đủ pin, đã đăng kí mạng 4G; MobiApp được đăng nhập với tài khoản liên kết với Device; Backend nhận request, gửi response bình thường</a:t>
            </a:r>
          </a:p>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Phương tiện kiểm thử: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xe đạp </a:t>
            </a:r>
            <a:endParaRPr lang="en-US" sz="2100" b="1" i="1">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19" name="Hộp Văn bản 151">
            <a:extLst>
              <a:ext uri="{FF2B5EF4-FFF2-40B4-BE49-F238E27FC236}">
                <a16:creationId xmlns:a16="http://schemas.microsoft.com/office/drawing/2014/main" id="{28A528AF-C19C-122C-491B-3254922F1FC6}"/>
              </a:ext>
            </a:extLst>
          </p:cNvPr>
          <p:cNvSpPr txBox="1"/>
          <p:nvPr/>
        </p:nvSpPr>
        <p:spPr>
          <a:xfrm>
            <a:off x="6379035" y="1847252"/>
            <a:ext cx="5200429" cy="2452274"/>
          </a:xfrm>
          <a:prstGeom prst="rect">
            <a:avLst/>
          </a:prstGeom>
          <a:noFill/>
        </p:spPr>
        <p:txBody>
          <a:bodyPr wrap="square" rtlCol="0">
            <a:spAutoFit/>
          </a:bodyPr>
          <a:lstStyle/>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Địa điểm: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Tầng hầm toà nhà CIC Tower – 2 Nguyễn Thị Duệ (tầng hầm kín, sóng điện thoại yếu, sóng vệ tinh kém)</a:t>
            </a:r>
          </a:p>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Hệ thống: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giống ĐKKT1</a:t>
            </a:r>
          </a:p>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Phương tiện kiểm thử: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giống ĐKKT1 </a:t>
            </a:r>
          </a:p>
        </p:txBody>
      </p:sp>
      <p:sp>
        <p:nvSpPr>
          <p:cNvPr id="21" name="Title 1">
            <a:extLst>
              <a:ext uri="{FF2B5EF4-FFF2-40B4-BE49-F238E27FC236}">
                <a16:creationId xmlns:a16="http://schemas.microsoft.com/office/drawing/2014/main" id="{C9FD9252-8DB0-8E81-18D5-056653A42428}"/>
              </a:ext>
            </a:extLst>
          </p:cNvPr>
          <p:cNvSpPr txBox="1">
            <a:spLocks/>
          </p:cNvSpPr>
          <p:nvPr/>
        </p:nvSpPr>
        <p:spPr>
          <a:xfrm>
            <a:off x="8431856" y="5609344"/>
            <a:ext cx="1354219"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ĐKKT2</a:t>
            </a:r>
          </a:p>
        </p:txBody>
      </p:sp>
    </p:spTree>
    <p:extLst>
      <p:ext uri="{BB962C8B-B14F-4D97-AF65-F5344CB8AC3E}">
        <p14:creationId xmlns:p14="http://schemas.microsoft.com/office/powerpoint/2010/main" val="148254220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3</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KIỂM THỬ- ĐÁNH GIÁ</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8661261"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3.2    Kiểm thử tính năng phát hiện và cảnh báo mất trộm xe</a:t>
            </a:r>
          </a:p>
        </p:txBody>
      </p:sp>
      <p:sp>
        <p:nvSpPr>
          <p:cNvPr id="12" name="Hộp Văn bản 151">
            <a:extLst>
              <a:ext uri="{FF2B5EF4-FFF2-40B4-BE49-F238E27FC236}">
                <a16:creationId xmlns:a16="http://schemas.microsoft.com/office/drawing/2014/main" id="{2A06239D-E1D3-E030-E798-895C9E2258BD}"/>
              </a:ext>
            </a:extLst>
          </p:cNvPr>
          <p:cNvSpPr txBox="1"/>
          <p:nvPr/>
        </p:nvSpPr>
        <p:spPr>
          <a:xfrm>
            <a:off x="292482" y="1435769"/>
            <a:ext cx="4543569" cy="2452274"/>
          </a:xfrm>
          <a:prstGeom prst="rect">
            <a:avLst/>
          </a:prstGeom>
          <a:noFill/>
        </p:spPr>
        <p:txBody>
          <a:bodyPr wrap="square" rtlCol="0">
            <a:spAutoFit/>
          </a:bodyPr>
          <a:lstStyle/>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Hành động: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thực hiện bật tính năng chống trộm, sau đó đi ra khỏi vị trí đã cài đặt là mốc, khoảng cách &gt; 10m, &gt;50m</a:t>
            </a:r>
          </a:p>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Số lần kiểm thử</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 20 lần</a:t>
            </a:r>
          </a:p>
        </p:txBody>
      </p:sp>
      <p:sp>
        <p:nvSpPr>
          <p:cNvPr id="13" name="Title 1">
            <a:extLst>
              <a:ext uri="{FF2B5EF4-FFF2-40B4-BE49-F238E27FC236}">
                <a16:creationId xmlns:a16="http://schemas.microsoft.com/office/drawing/2014/main" id="{77A17B42-05D5-1553-7A80-1CD58DA0CD78}"/>
              </a:ext>
            </a:extLst>
          </p:cNvPr>
          <p:cNvSpPr txBox="1">
            <a:spLocks/>
          </p:cNvSpPr>
          <p:nvPr/>
        </p:nvSpPr>
        <p:spPr>
          <a:xfrm>
            <a:off x="2115483" y="5524029"/>
            <a:ext cx="1927989"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Lỗi ĐKKT1</a:t>
            </a:r>
          </a:p>
        </p:txBody>
      </p:sp>
      <p:sp>
        <p:nvSpPr>
          <p:cNvPr id="14" name="Google Shape;849;p25">
            <a:extLst>
              <a:ext uri="{FF2B5EF4-FFF2-40B4-BE49-F238E27FC236}">
                <a16:creationId xmlns:a16="http://schemas.microsoft.com/office/drawing/2014/main" id="{05C1D3D5-0BE1-3663-DC61-59BCA2899253}"/>
              </a:ext>
            </a:extLst>
          </p:cNvPr>
          <p:cNvSpPr/>
          <p:nvPr/>
        </p:nvSpPr>
        <p:spPr>
          <a:xfrm>
            <a:off x="1536665" y="4488148"/>
            <a:ext cx="3085626" cy="965679"/>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Hộp Văn bản 151">
            <a:extLst>
              <a:ext uri="{FF2B5EF4-FFF2-40B4-BE49-F238E27FC236}">
                <a16:creationId xmlns:a16="http://schemas.microsoft.com/office/drawing/2014/main" id="{1FA1D158-189A-C804-C81E-329C5B82EFA5}"/>
              </a:ext>
            </a:extLst>
          </p:cNvPr>
          <p:cNvSpPr txBox="1"/>
          <p:nvPr/>
        </p:nvSpPr>
        <p:spPr>
          <a:xfrm>
            <a:off x="1667796" y="4461178"/>
            <a:ext cx="2917748" cy="997966"/>
          </a:xfrm>
          <a:prstGeom prst="rect">
            <a:avLst/>
          </a:prstGeom>
          <a:noFill/>
        </p:spPr>
        <p:txBody>
          <a:bodyPr wrap="square" rtlCol="0">
            <a:spAutoFit/>
          </a:bodyPr>
          <a:lstStyle/>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Số lần không đạt: 4 </a:t>
            </a:r>
          </a:p>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Tỉ lệ lỗi: 20% </a:t>
            </a:r>
          </a:p>
        </p:txBody>
      </p:sp>
      <p:sp>
        <p:nvSpPr>
          <p:cNvPr id="22" name="Google Shape;849;p25">
            <a:extLst>
              <a:ext uri="{FF2B5EF4-FFF2-40B4-BE49-F238E27FC236}">
                <a16:creationId xmlns:a16="http://schemas.microsoft.com/office/drawing/2014/main" id="{4E12AD42-E284-B43C-48B6-66F8AEFB555B}"/>
              </a:ext>
            </a:extLst>
          </p:cNvPr>
          <p:cNvSpPr/>
          <p:nvPr/>
        </p:nvSpPr>
        <p:spPr>
          <a:xfrm>
            <a:off x="7438578" y="4461178"/>
            <a:ext cx="3085626" cy="997967"/>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Hộp Văn bản 151">
            <a:extLst>
              <a:ext uri="{FF2B5EF4-FFF2-40B4-BE49-F238E27FC236}">
                <a16:creationId xmlns:a16="http://schemas.microsoft.com/office/drawing/2014/main" id="{30B2BC8A-76E4-AED4-1223-514E781CD173}"/>
              </a:ext>
            </a:extLst>
          </p:cNvPr>
          <p:cNvSpPr txBox="1"/>
          <p:nvPr/>
        </p:nvSpPr>
        <p:spPr>
          <a:xfrm>
            <a:off x="7597612" y="4424265"/>
            <a:ext cx="3248885" cy="997966"/>
          </a:xfrm>
          <a:prstGeom prst="rect">
            <a:avLst/>
          </a:prstGeom>
          <a:noFill/>
        </p:spPr>
        <p:txBody>
          <a:bodyPr wrap="square" rtlCol="0">
            <a:spAutoFit/>
          </a:bodyPr>
          <a:lstStyle/>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Số lần không đạt: 19 </a:t>
            </a:r>
          </a:p>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Tỉ lệ lỗi: 95% </a:t>
            </a:r>
          </a:p>
        </p:txBody>
      </p:sp>
      <p:sp>
        <p:nvSpPr>
          <p:cNvPr id="24" name="Title 1">
            <a:extLst>
              <a:ext uri="{FF2B5EF4-FFF2-40B4-BE49-F238E27FC236}">
                <a16:creationId xmlns:a16="http://schemas.microsoft.com/office/drawing/2014/main" id="{94A53755-F8D6-CAE8-61E3-8DFC6B97A8BC}"/>
              </a:ext>
            </a:extLst>
          </p:cNvPr>
          <p:cNvSpPr txBox="1">
            <a:spLocks/>
          </p:cNvSpPr>
          <p:nvPr/>
        </p:nvSpPr>
        <p:spPr>
          <a:xfrm>
            <a:off x="8017396" y="5524028"/>
            <a:ext cx="1927989"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Lỗi ĐKKT2</a:t>
            </a:r>
          </a:p>
        </p:txBody>
      </p:sp>
      <p:sp>
        <p:nvSpPr>
          <p:cNvPr id="3" name="Hộp Văn bản 151">
            <a:extLst>
              <a:ext uri="{FF2B5EF4-FFF2-40B4-BE49-F238E27FC236}">
                <a16:creationId xmlns:a16="http://schemas.microsoft.com/office/drawing/2014/main" id="{F6374ACA-CA8F-72DC-B1C8-E5BFB869F73A}"/>
              </a:ext>
            </a:extLst>
          </p:cNvPr>
          <p:cNvSpPr txBox="1"/>
          <p:nvPr/>
        </p:nvSpPr>
        <p:spPr>
          <a:xfrm>
            <a:off x="5158344" y="1435769"/>
            <a:ext cx="6694919" cy="2936958"/>
          </a:xfrm>
          <a:prstGeom prst="rect">
            <a:avLst/>
          </a:prstGeom>
          <a:noFill/>
        </p:spPr>
        <p:txBody>
          <a:bodyPr wrap="square" rtlCol="0">
            <a:spAutoFit/>
          </a:bodyPr>
          <a:lstStyle/>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Kết quả kì vọng (KV):</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KV1: Trường status (devices) trong DB được cập nhật giá trị (LOST1 hoặc LOST2)</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KV2: Khoảng cách Lost1 (10-50m), Lost 2 (&gt;50m) được đảm bảo</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KV3:  Nhận được thông báo từ App/SMS/phoneCall</a:t>
            </a:r>
            <a:endParaRPr lang="en-US" sz="2100">
              <a:solidFill>
                <a:srgbClr val="003366"/>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6316556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3</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KIỂM THỬ- ĐÁNH GIÁ</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8661261"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3.3    Kiểm thử tính năng phát hiện và cảnh báo tai nạn xe</a:t>
            </a:r>
          </a:p>
        </p:txBody>
      </p:sp>
      <p:sp>
        <p:nvSpPr>
          <p:cNvPr id="12" name="Hộp Văn bản 151">
            <a:extLst>
              <a:ext uri="{FF2B5EF4-FFF2-40B4-BE49-F238E27FC236}">
                <a16:creationId xmlns:a16="http://schemas.microsoft.com/office/drawing/2014/main" id="{2A06239D-E1D3-E030-E798-895C9E2258BD}"/>
              </a:ext>
            </a:extLst>
          </p:cNvPr>
          <p:cNvSpPr txBox="1"/>
          <p:nvPr/>
        </p:nvSpPr>
        <p:spPr>
          <a:xfrm>
            <a:off x="292482" y="1435769"/>
            <a:ext cx="4543569" cy="1482778"/>
          </a:xfrm>
          <a:prstGeom prst="rect">
            <a:avLst/>
          </a:prstGeom>
          <a:noFill/>
        </p:spPr>
        <p:txBody>
          <a:bodyPr wrap="square" rtlCol="0">
            <a:spAutoFit/>
          </a:bodyPr>
          <a:lstStyle/>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Hành động: </a:t>
            </a:r>
            <a:r>
              <a:rPr lang="vi-VN" sz="2100">
                <a:solidFill>
                  <a:srgbClr val="003366"/>
                </a:solidFill>
                <a:latin typeface="Lato" panose="020F0502020204030203" pitchFamily="34" charset="0"/>
                <a:ea typeface="Lato" panose="020F0502020204030203" pitchFamily="34" charset="0"/>
                <a:cs typeface="Lato" panose="020F0502020204030203" pitchFamily="34" charset="0"/>
              </a:rPr>
              <a:t>mô phỏng tình huống bằng cách đâm xe đạp vào tường</a:t>
            </a:r>
          </a:p>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Số lần kiểm thử</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 20 lần</a:t>
            </a:r>
          </a:p>
        </p:txBody>
      </p:sp>
      <p:sp>
        <p:nvSpPr>
          <p:cNvPr id="13" name="Title 1">
            <a:extLst>
              <a:ext uri="{FF2B5EF4-FFF2-40B4-BE49-F238E27FC236}">
                <a16:creationId xmlns:a16="http://schemas.microsoft.com/office/drawing/2014/main" id="{77A17B42-05D5-1553-7A80-1CD58DA0CD78}"/>
              </a:ext>
            </a:extLst>
          </p:cNvPr>
          <p:cNvSpPr txBox="1">
            <a:spLocks/>
          </p:cNvSpPr>
          <p:nvPr/>
        </p:nvSpPr>
        <p:spPr>
          <a:xfrm>
            <a:off x="2115483" y="5524029"/>
            <a:ext cx="1927989"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Lỗi ĐKKT1</a:t>
            </a:r>
          </a:p>
        </p:txBody>
      </p:sp>
      <p:sp>
        <p:nvSpPr>
          <p:cNvPr id="14" name="Google Shape;849;p25">
            <a:extLst>
              <a:ext uri="{FF2B5EF4-FFF2-40B4-BE49-F238E27FC236}">
                <a16:creationId xmlns:a16="http://schemas.microsoft.com/office/drawing/2014/main" id="{05C1D3D5-0BE1-3663-DC61-59BCA2899253}"/>
              </a:ext>
            </a:extLst>
          </p:cNvPr>
          <p:cNvSpPr/>
          <p:nvPr/>
        </p:nvSpPr>
        <p:spPr>
          <a:xfrm>
            <a:off x="1536665" y="4488148"/>
            <a:ext cx="3085626" cy="965679"/>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Hộp Văn bản 151">
            <a:extLst>
              <a:ext uri="{FF2B5EF4-FFF2-40B4-BE49-F238E27FC236}">
                <a16:creationId xmlns:a16="http://schemas.microsoft.com/office/drawing/2014/main" id="{1FA1D158-189A-C804-C81E-329C5B82EFA5}"/>
              </a:ext>
            </a:extLst>
          </p:cNvPr>
          <p:cNvSpPr txBox="1"/>
          <p:nvPr/>
        </p:nvSpPr>
        <p:spPr>
          <a:xfrm>
            <a:off x="1667796" y="4461178"/>
            <a:ext cx="2917748" cy="997966"/>
          </a:xfrm>
          <a:prstGeom prst="rect">
            <a:avLst/>
          </a:prstGeom>
          <a:noFill/>
        </p:spPr>
        <p:txBody>
          <a:bodyPr wrap="square" rtlCol="0">
            <a:spAutoFit/>
          </a:bodyPr>
          <a:lstStyle/>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Số lần không đạt: 2 </a:t>
            </a:r>
          </a:p>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Tỉ lệ lỗi: 10% </a:t>
            </a:r>
          </a:p>
        </p:txBody>
      </p:sp>
      <p:sp>
        <p:nvSpPr>
          <p:cNvPr id="22" name="Google Shape;849;p25">
            <a:extLst>
              <a:ext uri="{FF2B5EF4-FFF2-40B4-BE49-F238E27FC236}">
                <a16:creationId xmlns:a16="http://schemas.microsoft.com/office/drawing/2014/main" id="{4E12AD42-E284-B43C-48B6-66F8AEFB555B}"/>
              </a:ext>
            </a:extLst>
          </p:cNvPr>
          <p:cNvSpPr/>
          <p:nvPr/>
        </p:nvSpPr>
        <p:spPr>
          <a:xfrm>
            <a:off x="7438578" y="4461178"/>
            <a:ext cx="3085626" cy="997967"/>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Hộp Văn bản 151">
            <a:extLst>
              <a:ext uri="{FF2B5EF4-FFF2-40B4-BE49-F238E27FC236}">
                <a16:creationId xmlns:a16="http://schemas.microsoft.com/office/drawing/2014/main" id="{30B2BC8A-76E4-AED4-1223-514E781CD173}"/>
              </a:ext>
            </a:extLst>
          </p:cNvPr>
          <p:cNvSpPr txBox="1"/>
          <p:nvPr/>
        </p:nvSpPr>
        <p:spPr>
          <a:xfrm>
            <a:off x="7597612" y="4424265"/>
            <a:ext cx="3248885" cy="997966"/>
          </a:xfrm>
          <a:prstGeom prst="rect">
            <a:avLst/>
          </a:prstGeom>
          <a:noFill/>
        </p:spPr>
        <p:txBody>
          <a:bodyPr wrap="square" rtlCol="0">
            <a:spAutoFit/>
          </a:bodyPr>
          <a:lstStyle/>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Số lần không đạt: 4 </a:t>
            </a:r>
          </a:p>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Tỉ lệ lỗi: 20% </a:t>
            </a:r>
          </a:p>
        </p:txBody>
      </p:sp>
      <p:sp>
        <p:nvSpPr>
          <p:cNvPr id="3" name="Hộp Văn bản 151">
            <a:extLst>
              <a:ext uri="{FF2B5EF4-FFF2-40B4-BE49-F238E27FC236}">
                <a16:creationId xmlns:a16="http://schemas.microsoft.com/office/drawing/2014/main" id="{F6374ACA-CA8F-72DC-B1C8-E5BFB869F73A}"/>
              </a:ext>
            </a:extLst>
          </p:cNvPr>
          <p:cNvSpPr txBox="1"/>
          <p:nvPr/>
        </p:nvSpPr>
        <p:spPr>
          <a:xfrm>
            <a:off x="5158344" y="1435769"/>
            <a:ext cx="6694919" cy="2452210"/>
          </a:xfrm>
          <a:prstGeom prst="rect">
            <a:avLst/>
          </a:prstGeom>
          <a:noFill/>
        </p:spPr>
        <p:txBody>
          <a:bodyPr wrap="square" rtlCol="0">
            <a:spAutoFit/>
          </a:bodyPr>
          <a:lstStyle/>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Kết quả kì vọng (KV):</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KV1: Trường status (devices) trong DB được cập nhật giá trị (CRASH) 2</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KV2:  Còi Device kêu liên tục tiếng “bíp”</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KV3:  Nhận được thông báo từ App/SMS/phoneCall</a:t>
            </a:r>
            <a:endParaRPr lang="en-US" sz="2100">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5" name="Title 1">
            <a:extLst>
              <a:ext uri="{FF2B5EF4-FFF2-40B4-BE49-F238E27FC236}">
                <a16:creationId xmlns:a16="http://schemas.microsoft.com/office/drawing/2014/main" id="{16E1D193-9EDE-1D99-E454-5279B9954706}"/>
              </a:ext>
            </a:extLst>
          </p:cNvPr>
          <p:cNvSpPr txBox="1">
            <a:spLocks/>
          </p:cNvSpPr>
          <p:nvPr/>
        </p:nvSpPr>
        <p:spPr>
          <a:xfrm>
            <a:off x="8017396" y="5524029"/>
            <a:ext cx="1927989"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Lỗi ĐKKT2</a:t>
            </a:r>
          </a:p>
        </p:txBody>
      </p:sp>
    </p:spTree>
    <p:extLst>
      <p:ext uri="{BB962C8B-B14F-4D97-AF65-F5344CB8AC3E}">
        <p14:creationId xmlns:p14="http://schemas.microsoft.com/office/powerpoint/2010/main" val="291429110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3</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KIỂM THỬ- ĐÁNH GIÁ</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8661261"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3.4    Đánh giá</a:t>
            </a:r>
          </a:p>
        </p:txBody>
      </p:sp>
      <p:sp>
        <p:nvSpPr>
          <p:cNvPr id="5" name="Text Placeholder 2">
            <a:extLst>
              <a:ext uri="{FF2B5EF4-FFF2-40B4-BE49-F238E27FC236}">
                <a16:creationId xmlns:a16="http://schemas.microsoft.com/office/drawing/2014/main" id="{9C9E02AD-6BF7-09C0-3238-435E083C9C45}"/>
              </a:ext>
            </a:extLst>
          </p:cNvPr>
          <p:cNvSpPr txBox="1">
            <a:spLocks/>
          </p:cNvSpPr>
          <p:nvPr/>
        </p:nvSpPr>
        <p:spPr>
          <a:xfrm>
            <a:off x="338736" y="1535091"/>
            <a:ext cx="11193200"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vi-VN" sz="2100">
                <a:solidFill>
                  <a:srgbClr val="002060"/>
                </a:solidFill>
              </a:rPr>
              <a:t>Kết quả thử nghiệm thể hiện được tỉ lệ lỗi trên 20 lần đo</a:t>
            </a:r>
          </a:p>
          <a:p>
            <a:pPr>
              <a:lnSpc>
                <a:spcPct val="150000"/>
              </a:lnSpc>
            </a:pPr>
            <a:r>
              <a:rPr lang="vi-VN" sz="2100">
                <a:solidFill>
                  <a:srgbClr val="002060"/>
                </a:solidFill>
              </a:rPr>
              <a:t>Tỉ lệ lỗi ĐKKT1 từ 10-20%, có thể là do mất bản tin trên đường truyền. </a:t>
            </a:r>
          </a:p>
          <a:p>
            <a:pPr>
              <a:lnSpc>
                <a:spcPct val="150000"/>
              </a:lnSpc>
            </a:pPr>
            <a:r>
              <a:rPr lang="en-US" sz="2100">
                <a:solidFill>
                  <a:srgbClr val="002060"/>
                </a:solidFill>
              </a:rPr>
              <a:t>Lỗi chung xuất hiện tại ĐKKT2 cao hơn ĐKKT1</a:t>
            </a:r>
          </a:p>
          <a:p>
            <a:pPr lvl="1">
              <a:lnSpc>
                <a:spcPct val="150000"/>
              </a:lnSpc>
              <a:buFont typeface="Wingdings" pitchFamily="2" charset="2"/>
              <a:buChar char="§"/>
            </a:pPr>
            <a:r>
              <a:rPr lang="en-US" sz="2100">
                <a:solidFill>
                  <a:srgbClr val="002060"/>
                </a:solidFill>
              </a:rPr>
              <a:t>Môi trường ĐKKT2 sóng điện thoại yếu, dẫn tới tình trạng không thể gửi / gửi lỗi bản tin MQTT</a:t>
            </a:r>
          </a:p>
          <a:p>
            <a:pPr>
              <a:lnSpc>
                <a:spcPct val="150000"/>
              </a:lnSpc>
            </a:pPr>
            <a:r>
              <a:rPr lang="vi-VN" sz="2100">
                <a:solidFill>
                  <a:srgbClr val="002060"/>
                </a:solidFill>
              </a:rPr>
              <a:t>Tỉ lệ lỗi liên quan tới xác định vị trí bằng GPS, xảy ra gần như tuyệt đối (95%) với ĐKKT2</a:t>
            </a:r>
          </a:p>
          <a:p>
            <a:pPr lvl="1">
              <a:lnSpc>
                <a:spcPct val="150000"/>
              </a:lnSpc>
              <a:buFont typeface="Wingdings" pitchFamily="2" charset="2"/>
              <a:buChar char="§"/>
            </a:pPr>
            <a:r>
              <a:rPr lang="vi-VN" sz="2100">
                <a:solidFill>
                  <a:srgbClr val="002060"/>
                </a:solidFill>
              </a:rPr>
              <a:t>Môi trường ĐKKT2 có sóng GPS kém, không thể lấy vị trí chính xác.</a:t>
            </a:r>
          </a:p>
        </p:txBody>
      </p:sp>
    </p:spTree>
    <p:extLst>
      <p:ext uri="{BB962C8B-B14F-4D97-AF65-F5344CB8AC3E}">
        <p14:creationId xmlns:p14="http://schemas.microsoft.com/office/powerpoint/2010/main" val="199072526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4</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KẾT LUẬN – HƯỚNG PHÁT TRIỂN</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8661261"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4.1    Kết luận</a:t>
            </a:r>
          </a:p>
        </p:txBody>
      </p:sp>
      <p:sp>
        <p:nvSpPr>
          <p:cNvPr id="3" name="Google Shape;849;p25">
            <a:extLst>
              <a:ext uri="{FF2B5EF4-FFF2-40B4-BE49-F238E27FC236}">
                <a16:creationId xmlns:a16="http://schemas.microsoft.com/office/drawing/2014/main" id="{D05FD673-513E-90F3-2D4C-2855370CE804}"/>
              </a:ext>
            </a:extLst>
          </p:cNvPr>
          <p:cNvSpPr/>
          <p:nvPr/>
        </p:nvSpPr>
        <p:spPr>
          <a:xfrm>
            <a:off x="609594" y="1396937"/>
            <a:ext cx="10972800" cy="1469806"/>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itle 1">
            <a:extLst>
              <a:ext uri="{FF2B5EF4-FFF2-40B4-BE49-F238E27FC236}">
                <a16:creationId xmlns:a16="http://schemas.microsoft.com/office/drawing/2014/main" id="{9876494F-67EC-7F8C-4E9F-122A13A21B0B}"/>
              </a:ext>
            </a:extLst>
          </p:cNvPr>
          <p:cNvSpPr txBox="1">
            <a:spLocks/>
          </p:cNvSpPr>
          <p:nvPr/>
        </p:nvSpPr>
        <p:spPr>
          <a:xfrm>
            <a:off x="2458518" y="1248913"/>
            <a:ext cx="2587302" cy="368774"/>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Đạt được</a:t>
            </a:r>
          </a:p>
        </p:txBody>
      </p:sp>
      <p:sp>
        <p:nvSpPr>
          <p:cNvPr id="5" name="Text Placeholder 2">
            <a:extLst>
              <a:ext uri="{FF2B5EF4-FFF2-40B4-BE49-F238E27FC236}">
                <a16:creationId xmlns:a16="http://schemas.microsoft.com/office/drawing/2014/main" id="{9C9E02AD-6BF7-09C0-3238-435E083C9C45}"/>
              </a:ext>
            </a:extLst>
          </p:cNvPr>
          <p:cNvSpPr txBox="1">
            <a:spLocks/>
          </p:cNvSpPr>
          <p:nvPr/>
        </p:nvSpPr>
        <p:spPr>
          <a:xfrm>
            <a:off x="660064" y="1593183"/>
            <a:ext cx="11193200" cy="1273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vi-VN" sz="2100">
                <a:solidFill>
                  <a:srgbClr val="002060"/>
                </a:solidFill>
              </a:rPr>
              <a:t>Đồ án đã xây dựng thành công một mô hình IOT để giải quyết 2 vấn đề đã đặt ra.</a:t>
            </a:r>
          </a:p>
          <a:p>
            <a:pPr>
              <a:lnSpc>
                <a:spcPct val="100000"/>
              </a:lnSpc>
            </a:pPr>
            <a:r>
              <a:rPr lang="vi-VN" sz="2100">
                <a:solidFill>
                  <a:srgbClr val="002060"/>
                </a:solidFill>
              </a:rPr>
              <a:t>Hệ thống có khả năng thực hiện được những tính năng đã đề ra.</a:t>
            </a:r>
          </a:p>
          <a:p>
            <a:pPr>
              <a:lnSpc>
                <a:spcPct val="100000"/>
              </a:lnSpc>
            </a:pPr>
            <a:r>
              <a:rPr lang="vi-VN" sz="2100">
                <a:solidFill>
                  <a:srgbClr val="002060"/>
                </a:solidFill>
              </a:rPr>
              <a:t>Giá thành nguyên mẫu Device: 1 triệu vnđ</a:t>
            </a:r>
          </a:p>
        </p:txBody>
      </p:sp>
      <p:sp>
        <p:nvSpPr>
          <p:cNvPr id="12" name="Google Shape;849;p25">
            <a:extLst>
              <a:ext uri="{FF2B5EF4-FFF2-40B4-BE49-F238E27FC236}">
                <a16:creationId xmlns:a16="http://schemas.microsoft.com/office/drawing/2014/main" id="{5515F154-63DA-C137-2EDB-EECB80C6F4CA}"/>
              </a:ext>
            </a:extLst>
          </p:cNvPr>
          <p:cNvSpPr/>
          <p:nvPr/>
        </p:nvSpPr>
        <p:spPr>
          <a:xfrm>
            <a:off x="609594" y="3229049"/>
            <a:ext cx="10972800" cy="2850720"/>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itle 1">
            <a:extLst>
              <a:ext uri="{FF2B5EF4-FFF2-40B4-BE49-F238E27FC236}">
                <a16:creationId xmlns:a16="http://schemas.microsoft.com/office/drawing/2014/main" id="{31958B93-6E49-3B29-EE3E-BDA4E4437086}"/>
              </a:ext>
            </a:extLst>
          </p:cNvPr>
          <p:cNvSpPr txBox="1">
            <a:spLocks/>
          </p:cNvSpPr>
          <p:nvPr/>
        </p:nvSpPr>
        <p:spPr>
          <a:xfrm>
            <a:off x="2458518" y="3018442"/>
            <a:ext cx="2587302" cy="368774"/>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Điểm yếu</a:t>
            </a:r>
          </a:p>
        </p:txBody>
      </p:sp>
      <p:sp>
        <p:nvSpPr>
          <p:cNvPr id="8" name="Text Placeholder 2">
            <a:extLst>
              <a:ext uri="{FF2B5EF4-FFF2-40B4-BE49-F238E27FC236}">
                <a16:creationId xmlns:a16="http://schemas.microsoft.com/office/drawing/2014/main" id="{845D0D49-D003-0945-D420-F97567AE50D5}"/>
              </a:ext>
            </a:extLst>
          </p:cNvPr>
          <p:cNvSpPr txBox="1">
            <a:spLocks/>
          </p:cNvSpPr>
          <p:nvPr/>
        </p:nvSpPr>
        <p:spPr>
          <a:xfrm>
            <a:off x="660064" y="3255986"/>
            <a:ext cx="11193200" cy="28237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vi-VN" sz="2100">
                <a:solidFill>
                  <a:srgbClr val="002060"/>
                </a:solidFill>
              </a:rPr>
              <a:t>Hệ thống vẫn còn nhiều lỗi liên quan đến vận hành, độ chính xác của Device. </a:t>
            </a:r>
          </a:p>
          <a:p>
            <a:pPr>
              <a:lnSpc>
                <a:spcPct val="150000"/>
              </a:lnSpc>
            </a:pPr>
            <a:r>
              <a:rPr lang="vi-VN" sz="2100">
                <a:solidFill>
                  <a:srgbClr val="002060"/>
                </a:solidFill>
              </a:rPr>
              <a:t>Độ chính xác GPS kém, sai lệnh 5-20m</a:t>
            </a:r>
          </a:p>
          <a:p>
            <a:pPr>
              <a:lnSpc>
                <a:spcPct val="150000"/>
              </a:lnSpc>
            </a:pPr>
            <a:r>
              <a:rPr lang="vi-VN" sz="2100">
                <a:solidFill>
                  <a:srgbClr val="002060"/>
                </a:solidFill>
              </a:rPr>
              <a:t>Chưa thể vận hành tốt với nhiều điều kiện môi trường, cần tiếp tục hiệu trỉnh, cải tiến, thử ngiệm trong thời gian tới. </a:t>
            </a:r>
          </a:p>
          <a:p>
            <a:pPr>
              <a:lnSpc>
                <a:spcPct val="150000"/>
              </a:lnSpc>
            </a:pPr>
            <a:r>
              <a:rPr lang="vi-VN" sz="2100">
                <a:solidFill>
                  <a:srgbClr val="002060"/>
                </a:solidFill>
              </a:rPr>
              <a:t>Chưa thử nghiệm được ở nhiều ĐKKT khác nhau, đặc biệt là kiểm thử trên xe máy</a:t>
            </a:r>
          </a:p>
        </p:txBody>
      </p:sp>
    </p:spTree>
    <p:extLst>
      <p:ext uri="{BB962C8B-B14F-4D97-AF65-F5344CB8AC3E}">
        <p14:creationId xmlns:p14="http://schemas.microsoft.com/office/powerpoint/2010/main" val="126517884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4</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KẾT LUẬN – HƯỚNG PHÁT TRIỂN</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8661261"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4.2    Hướng phát triển</a:t>
            </a:r>
          </a:p>
        </p:txBody>
      </p:sp>
      <p:sp>
        <p:nvSpPr>
          <p:cNvPr id="6" name="Google Shape;849;p25">
            <a:extLst>
              <a:ext uri="{FF2B5EF4-FFF2-40B4-BE49-F238E27FC236}">
                <a16:creationId xmlns:a16="http://schemas.microsoft.com/office/drawing/2014/main" id="{0A5B4F08-54C8-3DCA-4E2C-B23E7440B1EE}"/>
              </a:ext>
            </a:extLst>
          </p:cNvPr>
          <p:cNvSpPr/>
          <p:nvPr/>
        </p:nvSpPr>
        <p:spPr>
          <a:xfrm>
            <a:off x="287867" y="1504544"/>
            <a:ext cx="5665719" cy="4457398"/>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Hộp Văn bản 151">
            <a:extLst>
              <a:ext uri="{FF2B5EF4-FFF2-40B4-BE49-F238E27FC236}">
                <a16:creationId xmlns:a16="http://schemas.microsoft.com/office/drawing/2014/main" id="{09496A27-704C-9E0C-70CE-42D50AC4B980}"/>
              </a:ext>
            </a:extLst>
          </p:cNvPr>
          <p:cNvSpPr txBox="1"/>
          <p:nvPr/>
        </p:nvSpPr>
        <p:spPr>
          <a:xfrm>
            <a:off x="301831" y="1739981"/>
            <a:ext cx="5665718" cy="439120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Tối ưu, cải thiện khả năng sử dụng GPS, kết nối vệ tinh</a:t>
            </a:r>
            <a:endParaRPr lang="en-US" sz="2100" b="1" i="1">
              <a:solidFill>
                <a:srgbClr val="003366"/>
              </a:solidFill>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50000"/>
              </a:lnSpc>
              <a:buFont typeface="Arial" panose="020B0604020202020204" pitchFamily="34" charset="0"/>
              <a:buChar char="•"/>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Tối ưu kích thước mạch PCB &amp; Device</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Kết nối với hệ thống vận hành của xe máy </a:t>
            </a:r>
          </a:p>
          <a:p>
            <a:pPr algn="just">
              <a:lnSpc>
                <a:spcPct val="150000"/>
              </a:lnSpc>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           -&gt; tắt động cơ từ xa v.v.</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Kiểm thử cTHRD, các chức năng với xe máy</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Thiết kế bản tin phản hồi ACK</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Tối ưu năng lượng, giá thành</a:t>
            </a:r>
          </a:p>
          <a:p>
            <a:pPr algn="just"/>
            <a:r>
              <a:rPr lang="vi-VN" sz="2100">
                <a:solidFill>
                  <a:srgbClr val="003366"/>
                </a:solidFill>
                <a:latin typeface="Lato" panose="020F0502020204030203" pitchFamily="34" charset="0"/>
                <a:ea typeface="Lato" panose="020F0502020204030203" pitchFamily="34" charset="0"/>
                <a:cs typeface="Lato" panose="020F0502020204030203" pitchFamily="34" charset="0"/>
              </a:rPr>
              <a:t>     …</a:t>
            </a:r>
          </a:p>
        </p:txBody>
      </p:sp>
      <p:sp>
        <p:nvSpPr>
          <p:cNvPr id="13" name="Google Shape;849;p25">
            <a:extLst>
              <a:ext uri="{FF2B5EF4-FFF2-40B4-BE49-F238E27FC236}">
                <a16:creationId xmlns:a16="http://schemas.microsoft.com/office/drawing/2014/main" id="{90478C64-1E2E-6307-C1F0-3C4CFC73390C}"/>
              </a:ext>
            </a:extLst>
          </p:cNvPr>
          <p:cNvSpPr/>
          <p:nvPr/>
        </p:nvSpPr>
        <p:spPr>
          <a:xfrm>
            <a:off x="6246915" y="1501023"/>
            <a:ext cx="5665719" cy="4457398"/>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Hộp Văn bản 151">
            <a:extLst>
              <a:ext uri="{FF2B5EF4-FFF2-40B4-BE49-F238E27FC236}">
                <a16:creationId xmlns:a16="http://schemas.microsoft.com/office/drawing/2014/main" id="{109DC7AB-1EAF-C62C-8EC8-3D55985C36CE}"/>
              </a:ext>
            </a:extLst>
          </p:cNvPr>
          <p:cNvSpPr txBox="1"/>
          <p:nvPr/>
        </p:nvSpPr>
        <p:spPr>
          <a:xfrm>
            <a:off x="6269380" y="1729091"/>
            <a:ext cx="5665719" cy="439120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Mobile App: tối ưu giao diện, khả năng hiển thị App, vẽ lịch sử quãng đường di chuyển</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Xây dựng ứng dụng quản trị dành cho quản trị viên hệ thống</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Cải thiện tốc độ phản hồi, khả năng truyền/nhận thông tin giữa các phân hệ</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Xây dựng các chương trình kiểm thử toàn hệ thống</a:t>
            </a:r>
          </a:p>
          <a:p>
            <a:pPr algn="just"/>
            <a:r>
              <a:rPr lang="vi-VN" sz="2100">
                <a:solidFill>
                  <a:srgbClr val="003366"/>
                </a:solidFill>
                <a:latin typeface="Lato" panose="020F0502020204030203" pitchFamily="34" charset="0"/>
                <a:ea typeface="Lato" panose="020F0502020204030203" pitchFamily="34" charset="0"/>
                <a:cs typeface="Lato" panose="020F0502020204030203" pitchFamily="34" charset="0"/>
              </a:rPr>
              <a:t>     …</a:t>
            </a:r>
          </a:p>
        </p:txBody>
      </p:sp>
      <p:sp>
        <p:nvSpPr>
          <p:cNvPr id="3" name="Title 1">
            <a:extLst>
              <a:ext uri="{FF2B5EF4-FFF2-40B4-BE49-F238E27FC236}">
                <a16:creationId xmlns:a16="http://schemas.microsoft.com/office/drawing/2014/main" id="{2DF11D46-052B-4B16-B75C-928DB0EF2A37}"/>
              </a:ext>
            </a:extLst>
          </p:cNvPr>
          <p:cNvSpPr txBox="1">
            <a:spLocks/>
          </p:cNvSpPr>
          <p:nvPr/>
        </p:nvSpPr>
        <p:spPr>
          <a:xfrm>
            <a:off x="1827075" y="1375659"/>
            <a:ext cx="2587302" cy="368774"/>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Phân hệ Device</a:t>
            </a:r>
          </a:p>
        </p:txBody>
      </p:sp>
      <p:sp>
        <p:nvSpPr>
          <p:cNvPr id="12" name="Title 1">
            <a:extLst>
              <a:ext uri="{FF2B5EF4-FFF2-40B4-BE49-F238E27FC236}">
                <a16:creationId xmlns:a16="http://schemas.microsoft.com/office/drawing/2014/main" id="{28F4D136-6ED2-4283-8EA6-1DE224F1372B}"/>
              </a:ext>
            </a:extLst>
          </p:cNvPr>
          <p:cNvSpPr txBox="1">
            <a:spLocks/>
          </p:cNvSpPr>
          <p:nvPr/>
        </p:nvSpPr>
        <p:spPr>
          <a:xfrm>
            <a:off x="7705814" y="1379625"/>
            <a:ext cx="2659112" cy="360356"/>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Phân hệ khác</a:t>
            </a:r>
          </a:p>
        </p:txBody>
      </p:sp>
    </p:spTree>
    <p:extLst>
      <p:ext uri="{BB962C8B-B14F-4D97-AF65-F5344CB8AC3E}">
        <p14:creationId xmlns:p14="http://schemas.microsoft.com/office/powerpoint/2010/main" val="400909483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TÀI LIỆU THAM KHẢO</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Hộp Văn bản 151">
            <a:extLst>
              <a:ext uri="{FF2B5EF4-FFF2-40B4-BE49-F238E27FC236}">
                <a16:creationId xmlns:a16="http://schemas.microsoft.com/office/drawing/2014/main" id="{09496A27-704C-9E0C-70CE-42D50AC4B980}"/>
              </a:ext>
            </a:extLst>
          </p:cNvPr>
          <p:cNvSpPr txBox="1"/>
          <p:nvPr/>
        </p:nvSpPr>
        <p:spPr>
          <a:xfrm>
            <a:off x="1032933" y="1184806"/>
            <a:ext cx="8021978" cy="3421706"/>
          </a:xfrm>
          <a:prstGeom prst="rect">
            <a:avLst/>
          </a:prstGeom>
          <a:noFill/>
        </p:spPr>
        <p:txBody>
          <a:bodyPr wrap="square" rtlCol="0">
            <a:spAutoFit/>
          </a:bodyPr>
          <a:lstStyle/>
          <a:p>
            <a:pPr marL="457200" indent="-457200" algn="just">
              <a:lnSpc>
                <a:spcPct val="150000"/>
              </a:lnSpc>
              <a:buFont typeface="+mj-lt"/>
              <a:buAutoNum type="arabicPeriod"/>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Báo cáo VAMM (Hiệp hội các nhà sản xuất xe máy Việt Nam) quý IV/2022</a:t>
            </a:r>
          </a:p>
          <a:p>
            <a:pPr marL="457200" indent="-457200" algn="just">
              <a:lnSpc>
                <a:spcPct val="150000"/>
              </a:lnSpc>
              <a:buFont typeface="+mj-lt"/>
              <a:buAutoNum type="arabicPeriod"/>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Báo cáo của Tổ chức Y tế Thế giới WHO</a:t>
            </a:r>
          </a:p>
          <a:p>
            <a:pPr marL="457200" indent="-457200" algn="just">
              <a:lnSpc>
                <a:spcPct val="150000"/>
              </a:lnSpc>
              <a:buFont typeface="+mj-lt"/>
              <a:buAutoNum type="arabicPeriod"/>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Báo cáo Công An TP Hà Nội, TP. Hồ Chí Minh</a:t>
            </a:r>
          </a:p>
          <a:p>
            <a:pPr marL="457200" indent="-457200" algn="just">
              <a:lnSpc>
                <a:spcPct val="150000"/>
              </a:lnSpc>
              <a:buFont typeface="+mj-lt"/>
              <a:buAutoNum type="arabicPeriod"/>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Nguồn ảnh: VietDS, Viettel</a:t>
            </a:r>
          </a:p>
          <a:p>
            <a:pPr marL="457200" indent="-457200" algn="just">
              <a:lnSpc>
                <a:spcPct val="150000"/>
              </a:lnSpc>
              <a:buFont typeface="+mj-lt"/>
              <a:buAutoNum type="arabicPeriod"/>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H. M. Alshahrani, "CoLL-IoT: A Collaborative Intruder Detection System for Internet of Things Devices,"</a:t>
            </a:r>
          </a:p>
        </p:txBody>
      </p:sp>
    </p:spTree>
    <p:extLst>
      <p:ext uri="{BB962C8B-B14F-4D97-AF65-F5344CB8AC3E}">
        <p14:creationId xmlns:p14="http://schemas.microsoft.com/office/powerpoint/2010/main" val="340380587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493250"/>
            <a:ext cx="10250886" cy="187149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dirty="0"/>
              <a:t>THIẾT KẾ, TRIỂN KHAI HỆ THỐNG IOT PHÁT HIỆN VÀ CẢNH BÁO MẤT TRỘM, TAI NẠN XE MÁY</a:t>
            </a:r>
          </a:p>
        </p:txBody>
      </p:sp>
      <p:sp>
        <p:nvSpPr>
          <p:cNvPr id="5" name="Title 6">
            <a:extLst>
              <a:ext uri="{FF2B5EF4-FFF2-40B4-BE49-F238E27FC236}">
                <a16:creationId xmlns:a16="http://schemas.microsoft.com/office/drawing/2014/main" id="{8885F6F6-ABA9-6684-037D-21070DC43D98}"/>
              </a:ext>
            </a:extLst>
          </p:cNvPr>
          <p:cNvSpPr txBox="1">
            <a:spLocks/>
          </p:cNvSpPr>
          <p:nvPr/>
        </p:nvSpPr>
        <p:spPr>
          <a:xfrm>
            <a:off x="386634" y="1824200"/>
            <a:ext cx="1411686" cy="55034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dirty="0"/>
              <a:t>Đề tài:</a:t>
            </a:r>
          </a:p>
        </p:txBody>
      </p:sp>
      <p:sp>
        <p:nvSpPr>
          <p:cNvPr id="6" name="Title 6">
            <a:extLst>
              <a:ext uri="{FF2B5EF4-FFF2-40B4-BE49-F238E27FC236}">
                <a16:creationId xmlns:a16="http://schemas.microsoft.com/office/drawing/2014/main" id="{66FB5665-3F53-CD52-1349-F1A326D2143C}"/>
              </a:ext>
            </a:extLst>
          </p:cNvPr>
          <p:cNvSpPr txBox="1">
            <a:spLocks/>
          </p:cNvSpPr>
          <p:nvPr/>
        </p:nvSpPr>
        <p:spPr>
          <a:xfrm>
            <a:off x="386634" y="4364749"/>
            <a:ext cx="10451695" cy="114534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30000"/>
              </a:lnSpc>
            </a:pPr>
            <a:r>
              <a:rPr lang="en-US" sz="1800" b="0" err="1"/>
              <a:t>Sinh</a:t>
            </a:r>
            <a:r>
              <a:rPr lang="en-US" sz="1800" b="0"/>
              <a:t> </a:t>
            </a:r>
            <a:r>
              <a:rPr lang="en-US" sz="1800" b="0" err="1"/>
              <a:t>viên</a:t>
            </a:r>
            <a:r>
              <a:rPr lang="en-US" sz="1800" b="0"/>
              <a:t>:  Đào Bá Khánh	          </a:t>
            </a:r>
          </a:p>
          <a:p>
            <a:pPr>
              <a:lnSpc>
                <a:spcPct val="130000"/>
              </a:lnSpc>
            </a:pPr>
            <a:r>
              <a:rPr lang="en-US" sz="1800" b="0"/>
              <a:t>MSSV:       20192932 - ET1 09 K64 </a:t>
            </a:r>
          </a:p>
          <a:p>
            <a:pPr>
              <a:lnSpc>
                <a:spcPct val="130000"/>
              </a:lnSpc>
            </a:pPr>
            <a:r>
              <a:rPr lang="en-US" sz="1800" b="0"/>
              <a:t>GVHD:      TS. Trịnh Quang Đức</a:t>
            </a:r>
          </a:p>
        </p:txBody>
      </p:sp>
    </p:spTree>
    <p:extLst>
      <p:ext uri="{BB962C8B-B14F-4D97-AF65-F5344CB8AC3E}">
        <p14:creationId xmlns:p14="http://schemas.microsoft.com/office/powerpoint/2010/main" val="74317291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30</a:t>
            </a:fld>
            <a:endParaRPr lang="en-US"/>
          </a:p>
        </p:txBody>
      </p:sp>
    </p:spTree>
    <p:extLst>
      <p:ext uri="{BB962C8B-B14F-4D97-AF65-F5344CB8AC3E}">
        <p14:creationId xmlns:p14="http://schemas.microsoft.com/office/powerpoint/2010/main" val="279062716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SLIDE BỔ TRỢ</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31</a:t>
            </a:fld>
            <a:endParaRPr lang="en-US"/>
          </a:p>
        </p:txBody>
      </p:sp>
    </p:spTree>
    <p:extLst>
      <p:ext uri="{BB962C8B-B14F-4D97-AF65-F5344CB8AC3E}">
        <p14:creationId xmlns:p14="http://schemas.microsoft.com/office/powerpoint/2010/main" val="370614791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ình chữ nhật 73">
            <a:extLst>
              <a:ext uri="{FF2B5EF4-FFF2-40B4-BE49-F238E27FC236}">
                <a16:creationId xmlns:a16="http://schemas.microsoft.com/office/drawing/2014/main" id="{EECA7B10-9430-C00E-2092-00B0E2F6875A}"/>
              </a:ext>
            </a:extLst>
          </p:cNvPr>
          <p:cNvSpPr/>
          <p:nvPr/>
        </p:nvSpPr>
        <p:spPr>
          <a:xfrm>
            <a:off x="0" y="-9144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Google Shape;849;p25">
            <a:extLst>
              <a:ext uri="{FF2B5EF4-FFF2-40B4-BE49-F238E27FC236}">
                <a16:creationId xmlns:a16="http://schemas.microsoft.com/office/drawing/2014/main" id="{BFBF5CCE-7071-B66F-15BB-3E0EF3A9943B}"/>
              </a:ext>
            </a:extLst>
          </p:cNvPr>
          <p:cNvSpPr/>
          <p:nvPr/>
        </p:nvSpPr>
        <p:spPr>
          <a:xfrm>
            <a:off x="6364505" y="1646119"/>
            <a:ext cx="5367348" cy="3640989"/>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9;p25">
            <a:extLst>
              <a:ext uri="{FF2B5EF4-FFF2-40B4-BE49-F238E27FC236}">
                <a16:creationId xmlns:a16="http://schemas.microsoft.com/office/drawing/2014/main" id="{470C7038-0CB7-A23D-ED91-129323ADCCEF}"/>
              </a:ext>
            </a:extLst>
          </p:cNvPr>
          <p:cNvSpPr/>
          <p:nvPr/>
        </p:nvSpPr>
        <p:spPr>
          <a:xfrm>
            <a:off x="376928" y="1646119"/>
            <a:ext cx="5367348" cy="3636413"/>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17" name="Title 1">
            <a:extLst>
              <a:ext uri="{FF2B5EF4-FFF2-40B4-BE49-F238E27FC236}">
                <a16:creationId xmlns:a16="http://schemas.microsoft.com/office/drawing/2014/main" id="{DE67AE60-8C03-4A4D-B042-D54C4F9A9BA6}"/>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1</a:t>
            </a:r>
          </a:p>
        </p:txBody>
      </p:sp>
      <p:sp>
        <p:nvSpPr>
          <p:cNvPr id="3" name="Title 1">
            <a:extLst>
              <a:ext uri="{FF2B5EF4-FFF2-40B4-BE49-F238E27FC236}">
                <a16:creationId xmlns:a16="http://schemas.microsoft.com/office/drawing/2014/main" id="{92038EBA-8A8D-BECB-CCDF-C387260133A5}"/>
              </a:ext>
            </a:extLst>
          </p:cNvPr>
          <p:cNvSpPr txBox="1">
            <a:spLocks/>
          </p:cNvSpPr>
          <p:nvPr/>
        </p:nvSpPr>
        <p:spPr>
          <a:xfrm>
            <a:off x="287868" y="945573"/>
            <a:ext cx="3554008" cy="398462"/>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1.1    Đặt vấn đề</a:t>
            </a:r>
          </a:p>
        </p:txBody>
      </p:sp>
      <p:sp>
        <p:nvSpPr>
          <p:cNvPr id="5" name="Title 1">
            <a:extLst>
              <a:ext uri="{FF2B5EF4-FFF2-40B4-BE49-F238E27FC236}">
                <a16:creationId xmlns:a16="http://schemas.microsoft.com/office/drawing/2014/main" id="{7601E774-8D8C-2D81-4C67-C8BD3F87C4DE}"/>
              </a:ext>
            </a:extLst>
          </p:cNvPr>
          <p:cNvSpPr txBox="1">
            <a:spLocks/>
          </p:cNvSpPr>
          <p:nvPr/>
        </p:nvSpPr>
        <p:spPr>
          <a:xfrm>
            <a:off x="1595206" y="1466985"/>
            <a:ext cx="2854408" cy="385894"/>
          </a:xfrm>
          <a:prstGeom prst="rect">
            <a:avLst/>
          </a:prstGeom>
          <a:solidFill>
            <a:srgbClr val="C00000"/>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t>Bị mất trộm xe máy</a:t>
            </a:r>
          </a:p>
        </p:txBody>
      </p:sp>
      <p:sp>
        <p:nvSpPr>
          <p:cNvPr id="6" name="Title 1">
            <a:extLst>
              <a:ext uri="{FF2B5EF4-FFF2-40B4-BE49-F238E27FC236}">
                <a16:creationId xmlns:a16="http://schemas.microsoft.com/office/drawing/2014/main" id="{D1D314AE-EF1B-3F02-EEDE-F43B2AC68565}"/>
              </a:ext>
            </a:extLst>
          </p:cNvPr>
          <p:cNvSpPr txBox="1">
            <a:spLocks/>
          </p:cNvSpPr>
          <p:nvPr/>
        </p:nvSpPr>
        <p:spPr>
          <a:xfrm>
            <a:off x="6938803" y="1464909"/>
            <a:ext cx="4218751" cy="385894"/>
          </a:xfrm>
          <a:prstGeom prst="rect">
            <a:avLst/>
          </a:prstGeom>
          <a:solidFill>
            <a:srgbClr val="C00000"/>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t>Bị tai nạn liên qua đến xe máy</a:t>
            </a:r>
          </a:p>
        </p:txBody>
      </p:sp>
      <p:sp>
        <p:nvSpPr>
          <p:cNvPr id="12" name="Hộp Văn bản 12">
            <a:extLst>
              <a:ext uri="{FF2B5EF4-FFF2-40B4-BE49-F238E27FC236}">
                <a16:creationId xmlns:a16="http://schemas.microsoft.com/office/drawing/2014/main" id="{1E4135B3-21A3-3858-EE98-94BB3CE28044}"/>
              </a:ext>
            </a:extLst>
          </p:cNvPr>
          <p:cNvSpPr txBox="1"/>
          <p:nvPr/>
        </p:nvSpPr>
        <p:spPr>
          <a:xfrm>
            <a:off x="483311" y="1897459"/>
            <a:ext cx="5367349" cy="1472391"/>
          </a:xfrm>
          <a:prstGeom prst="rect">
            <a:avLst/>
          </a:prstGeom>
          <a:noFill/>
        </p:spPr>
        <p:txBody>
          <a:bodyPr wrap="square" rtlCol="0">
            <a:spAutoFit/>
          </a:bodyPr>
          <a:lstStyle/>
          <a:p>
            <a:pPr>
              <a:lnSpc>
                <a:spcPct val="150000"/>
              </a:lnSpc>
            </a:pP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HN: cứ </a:t>
            </a: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10</a:t>
            </a: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vụ trộm </a:t>
            </a:r>
            <a:r>
              <a:rPr lang="en-US" sz="2100" err="1">
                <a:solidFill>
                  <a:srgbClr val="002060"/>
                </a:solidFill>
                <a:latin typeface="Lato" panose="020F0502020204030203" pitchFamily="34" charset="0"/>
                <a:ea typeface="Lato" panose="020F0502020204030203" pitchFamily="34" charset="0"/>
                <a:cs typeface="Lato" panose="020F0502020204030203" pitchFamily="34" charset="0"/>
              </a:rPr>
              <a:t>cắp tài sản </a:t>
            </a: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thì có </a:t>
            </a:r>
          </a:p>
          <a:p>
            <a:pPr>
              <a:lnSpc>
                <a:spcPct val="150000"/>
              </a:lnSpc>
            </a:pP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4</a:t>
            </a:r>
            <a:r>
              <a:rPr lang="en-US" sz="2400" b="1"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vụ liên quan đến xe máy</a:t>
            </a:r>
            <a:endParaRPr lang="vi-VN" sz="2100">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14" name="Hộp Văn bản 12">
            <a:extLst>
              <a:ext uri="{FF2B5EF4-FFF2-40B4-BE49-F238E27FC236}">
                <a16:creationId xmlns:a16="http://schemas.microsoft.com/office/drawing/2014/main" id="{8A470178-0660-EF88-E31A-13ECB1091CED}"/>
              </a:ext>
            </a:extLst>
          </p:cNvPr>
          <p:cNvSpPr txBox="1"/>
          <p:nvPr/>
        </p:nvSpPr>
        <p:spPr>
          <a:xfrm>
            <a:off x="460147" y="3585265"/>
            <a:ext cx="5390513" cy="1251881"/>
          </a:xfrm>
          <a:prstGeom prst="rect">
            <a:avLst/>
          </a:prstGeom>
          <a:noFill/>
        </p:spPr>
        <p:txBody>
          <a:bodyPr wrap="square" rtlCol="0">
            <a:spAutoFit/>
          </a:bodyPr>
          <a:lstStyle/>
          <a:p>
            <a:pPr>
              <a:lnSpc>
                <a:spcPct val="150000"/>
              </a:lnSpc>
            </a:pP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TPHCM: cứ </a:t>
            </a: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3</a:t>
            </a: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vụ trộm cắp tài sản thì có </a:t>
            </a: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2</a:t>
            </a:r>
            <a:r>
              <a:rPr lang="en-US" sz="2400" b="1"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vụ liên quan đến xe máy</a:t>
            </a:r>
            <a:endParaRPr lang="vi-VN" sz="2100">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26" name="Hộp Văn bản 12">
            <a:extLst>
              <a:ext uri="{FF2B5EF4-FFF2-40B4-BE49-F238E27FC236}">
                <a16:creationId xmlns:a16="http://schemas.microsoft.com/office/drawing/2014/main" id="{E0BFA257-E9D6-622A-7F6D-587C76B24AAD}"/>
              </a:ext>
            </a:extLst>
          </p:cNvPr>
          <p:cNvSpPr txBox="1"/>
          <p:nvPr/>
        </p:nvSpPr>
        <p:spPr>
          <a:xfrm>
            <a:off x="6483235" y="2797757"/>
            <a:ext cx="4863342" cy="1472391"/>
          </a:xfrm>
          <a:prstGeom prst="rect">
            <a:avLst/>
          </a:prstGeom>
          <a:noFill/>
        </p:spPr>
        <p:txBody>
          <a:bodyPr wrap="square" rtlCol="0">
            <a:spAutoFit/>
          </a:bodyPr>
          <a:lstStyle/>
          <a:p>
            <a:pPr>
              <a:lnSpc>
                <a:spcPct val="150000"/>
              </a:lnSpc>
            </a:pP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Mức nguy hiểm gấp </a:t>
            </a: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4</a:t>
            </a: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lần ô tô con</a:t>
            </a:r>
          </a:p>
          <a:p>
            <a:pPr>
              <a:lnSpc>
                <a:spcPct val="150000"/>
              </a:lnSpc>
            </a:pP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10</a:t>
            </a: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lần xe buýt, </a:t>
            </a: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13</a:t>
            </a: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100" err="1">
                <a:solidFill>
                  <a:srgbClr val="003366"/>
                </a:solidFill>
                <a:latin typeface="Lato" panose="020F0502020204030203" pitchFamily="34" charset="0"/>
                <a:ea typeface="Lato" panose="020F0502020204030203" pitchFamily="34" charset="0"/>
                <a:cs typeface="Lato" panose="020F0502020204030203" pitchFamily="34" charset="0"/>
              </a:rPr>
              <a:t>lần tàu điện</a:t>
            </a:r>
            <a:endParaRPr lang="vi-VN" sz="2100">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27" name="Hộp Văn bản 12">
            <a:extLst>
              <a:ext uri="{FF2B5EF4-FFF2-40B4-BE49-F238E27FC236}">
                <a16:creationId xmlns:a16="http://schemas.microsoft.com/office/drawing/2014/main" id="{474079FC-956D-61C6-2D04-DF5905A56E2D}"/>
              </a:ext>
            </a:extLst>
          </p:cNvPr>
          <p:cNvSpPr txBox="1"/>
          <p:nvPr/>
        </p:nvSpPr>
        <p:spPr>
          <a:xfrm>
            <a:off x="6483235" y="2000477"/>
            <a:ext cx="5868847" cy="561692"/>
          </a:xfrm>
          <a:prstGeom prst="rect">
            <a:avLst/>
          </a:prstGeom>
          <a:noFill/>
        </p:spPr>
        <p:txBody>
          <a:bodyPr wrap="square" rtlCol="0">
            <a:spAutoFit/>
          </a:bodyPr>
          <a:lstStyle/>
          <a:p>
            <a:pPr>
              <a:lnSpc>
                <a:spcPct val="170000"/>
              </a:lnSpc>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Tỷ lệ tử vong do TNGT cao nhất tại VN</a:t>
            </a:r>
          </a:p>
        </p:txBody>
      </p:sp>
      <p:sp>
        <p:nvSpPr>
          <p:cNvPr id="8" name="Title 1">
            <a:extLst>
              <a:ext uri="{FF2B5EF4-FFF2-40B4-BE49-F238E27FC236}">
                <a16:creationId xmlns:a16="http://schemas.microsoft.com/office/drawing/2014/main" id="{02EC229A-3222-D5C8-40CD-67458E3443AF}"/>
              </a:ext>
            </a:extLst>
          </p:cNvPr>
          <p:cNvSpPr txBox="1">
            <a:spLocks/>
          </p:cNvSpPr>
          <p:nvPr/>
        </p:nvSpPr>
        <p:spPr>
          <a:xfrm>
            <a:off x="1032933" y="230370"/>
            <a:ext cx="902546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TỔNG QUAN DỰ ÁN (SLIDE BỔ TRỢ)</a:t>
            </a:r>
          </a:p>
        </p:txBody>
      </p:sp>
      <p:cxnSp>
        <p:nvCxnSpPr>
          <p:cNvPr id="9" name="Đường nối Thẳng 10">
            <a:extLst>
              <a:ext uri="{FF2B5EF4-FFF2-40B4-BE49-F238E27FC236}">
                <a16:creationId xmlns:a16="http://schemas.microsoft.com/office/drawing/2014/main" id="{EEC9DB22-E1F2-0770-18EA-14234A6CD2BB}"/>
              </a:ext>
            </a:extLst>
          </p:cNvPr>
          <p:cNvCxnSpPr>
            <a:cxnSpLocks/>
          </p:cNvCxnSpPr>
          <p:nvPr/>
        </p:nvCxnSpPr>
        <p:spPr>
          <a:xfrm flipV="1">
            <a:off x="1134533" y="753543"/>
            <a:ext cx="3976827" cy="114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7832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ình chữ nhật 73">
            <a:extLst>
              <a:ext uri="{FF2B5EF4-FFF2-40B4-BE49-F238E27FC236}">
                <a16:creationId xmlns:a16="http://schemas.microsoft.com/office/drawing/2014/main" id="{EECA7B10-9430-C00E-2092-00B0E2F6875A}"/>
              </a:ext>
            </a:extLst>
          </p:cNvPr>
          <p:cNvSpPr/>
          <p:nvPr/>
        </p:nvSpPr>
        <p:spPr>
          <a:xfrm>
            <a:off x="0" y="-9144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17" name="Title 1">
            <a:extLst>
              <a:ext uri="{FF2B5EF4-FFF2-40B4-BE49-F238E27FC236}">
                <a16:creationId xmlns:a16="http://schemas.microsoft.com/office/drawing/2014/main" id="{DE67AE60-8C03-4A4D-B042-D54C4F9A9BA6}"/>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1</a:t>
            </a:r>
          </a:p>
        </p:txBody>
      </p:sp>
      <p:sp>
        <p:nvSpPr>
          <p:cNvPr id="3" name="Title 1">
            <a:extLst>
              <a:ext uri="{FF2B5EF4-FFF2-40B4-BE49-F238E27FC236}">
                <a16:creationId xmlns:a16="http://schemas.microsoft.com/office/drawing/2014/main" id="{92038EBA-8A8D-BECB-CCDF-C387260133A5}"/>
              </a:ext>
            </a:extLst>
          </p:cNvPr>
          <p:cNvSpPr txBox="1">
            <a:spLocks/>
          </p:cNvSpPr>
          <p:nvPr/>
        </p:nvSpPr>
        <p:spPr>
          <a:xfrm>
            <a:off x="287867" y="945572"/>
            <a:ext cx="6182449"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1.3    Đối tượng khách hàng của dự án</a:t>
            </a:r>
          </a:p>
        </p:txBody>
      </p:sp>
      <p:sp>
        <p:nvSpPr>
          <p:cNvPr id="5" name="Text Placeholder 2">
            <a:extLst>
              <a:ext uri="{FF2B5EF4-FFF2-40B4-BE49-F238E27FC236}">
                <a16:creationId xmlns:a16="http://schemas.microsoft.com/office/drawing/2014/main" id="{B45F4203-A9C4-E9CC-B8EE-16F0CE58AF3B}"/>
              </a:ext>
            </a:extLst>
          </p:cNvPr>
          <p:cNvSpPr txBox="1">
            <a:spLocks/>
          </p:cNvSpPr>
          <p:nvPr/>
        </p:nvSpPr>
        <p:spPr>
          <a:xfrm>
            <a:off x="341606" y="1659206"/>
            <a:ext cx="11193200"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100">
                <a:solidFill>
                  <a:srgbClr val="002060"/>
                </a:solidFill>
              </a:rPr>
              <a:t>Người dùng xe máy</a:t>
            </a:r>
          </a:p>
          <a:p>
            <a:pPr>
              <a:lnSpc>
                <a:spcPct val="150000"/>
              </a:lnSpc>
            </a:pPr>
            <a:r>
              <a:rPr lang="en-US" sz="2100">
                <a:solidFill>
                  <a:srgbClr val="002060"/>
                </a:solidFill>
              </a:rPr>
              <a:t>Đơn vị cung cấp dịch vụ thuê xe máy</a:t>
            </a:r>
          </a:p>
          <a:p>
            <a:pPr>
              <a:lnSpc>
                <a:spcPct val="150000"/>
              </a:lnSpc>
            </a:pPr>
            <a:r>
              <a:rPr lang="en-US" sz="2100">
                <a:solidFill>
                  <a:srgbClr val="002060"/>
                </a:solidFill>
              </a:rPr>
              <a:t>Đơn vị sử dụng xe máy để vận chuyển hàng/người</a:t>
            </a:r>
          </a:p>
          <a:p>
            <a:endParaRPr lang="en-US" sz="2100">
              <a:solidFill>
                <a:srgbClr val="002060"/>
              </a:solidFill>
            </a:endParaRPr>
          </a:p>
        </p:txBody>
      </p:sp>
      <p:sp>
        <p:nvSpPr>
          <p:cNvPr id="6" name="Title 1">
            <a:extLst>
              <a:ext uri="{FF2B5EF4-FFF2-40B4-BE49-F238E27FC236}">
                <a16:creationId xmlns:a16="http://schemas.microsoft.com/office/drawing/2014/main" id="{06B7553F-0BC3-68DD-87E8-E3FE6DECFFB5}"/>
              </a:ext>
            </a:extLst>
          </p:cNvPr>
          <p:cNvSpPr txBox="1">
            <a:spLocks/>
          </p:cNvSpPr>
          <p:nvPr/>
        </p:nvSpPr>
        <p:spPr>
          <a:xfrm>
            <a:off x="1032933" y="230370"/>
            <a:ext cx="9049218"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TỔNG QUAN DỰ ÁN (SLIDE BỔ TRỢ)</a:t>
            </a:r>
          </a:p>
        </p:txBody>
      </p:sp>
      <p:cxnSp>
        <p:nvCxnSpPr>
          <p:cNvPr id="7" name="Đường nối Thẳng 10">
            <a:extLst>
              <a:ext uri="{FF2B5EF4-FFF2-40B4-BE49-F238E27FC236}">
                <a16:creationId xmlns:a16="http://schemas.microsoft.com/office/drawing/2014/main" id="{DF3D0117-54AD-CEC3-2683-442A8D5E9130}"/>
              </a:ext>
            </a:extLst>
          </p:cNvPr>
          <p:cNvCxnSpPr>
            <a:cxnSpLocks/>
          </p:cNvCxnSpPr>
          <p:nvPr/>
        </p:nvCxnSpPr>
        <p:spPr>
          <a:xfrm flipV="1">
            <a:off x="1134533" y="753543"/>
            <a:ext cx="3976827" cy="114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54364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26" name="Title 1">
            <a:extLst>
              <a:ext uri="{FF2B5EF4-FFF2-40B4-BE49-F238E27FC236}">
                <a16:creationId xmlns:a16="http://schemas.microsoft.com/office/drawing/2014/main" id="{35CD3CEB-0CFC-6218-340F-BA78263BF7CA}"/>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1</a:t>
            </a:r>
          </a:p>
        </p:txBody>
      </p:sp>
      <p:sp>
        <p:nvSpPr>
          <p:cNvPr id="27" name="Title 1">
            <a:extLst>
              <a:ext uri="{FF2B5EF4-FFF2-40B4-BE49-F238E27FC236}">
                <a16:creationId xmlns:a16="http://schemas.microsoft.com/office/drawing/2014/main" id="{5CF262B6-18D4-AD50-282B-1796646DD6A6}"/>
              </a:ext>
            </a:extLst>
          </p:cNvPr>
          <p:cNvSpPr txBox="1">
            <a:spLocks/>
          </p:cNvSpPr>
          <p:nvPr/>
        </p:nvSpPr>
        <p:spPr>
          <a:xfrm>
            <a:off x="1032933" y="230370"/>
            <a:ext cx="8906714"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TỔNG QUAN DỰ ÁN (SLIDE BỔ TRỢ)</a:t>
            </a:r>
          </a:p>
        </p:txBody>
      </p:sp>
      <p:cxnSp>
        <p:nvCxnSpPr>
          <p:cNvPr id="28" name="Đường nối Thẳng 10">
            <a:extLst>
              <a:ext uri="{FF2B5EF4-FFF2-40B4-BE49-F238E27FC236}">
                <a16:creationId xmlns:a16="http://schemas.microsoft.com/office/drawing/2014/main" id="{7BF256A5-900D-132E-5A86-9C08C579817B}"/>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D068E987-8B5E-3702-C16E-63825FF66DBB}"/>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1.4    Phương pháp thực hiện</a:t>
            </a:r>
          </a:p>
        </p:txBody>
      </p:sp>
      <p:sp>
        <p:nvSpPr>
          <p:cNvPr id="31" name="Text Placeholder 2">
            <a:extLst>
              <a:ext uri="{FF2B5EF4-FFF2-40B4-BE49-F238E27FC236}">
                <a16:creationId xmlns:a16="http://schemas.microsoft.com/office/drawing/2014/main" id="{18B272BB-A059-7BEB-4F19-2C23E3F26345}"/>
              </a:ext>
            </a:extLst>
          </p:cNvPr>
          <p:cNvSpPr txBox="1">
            <a:spLocks/>
          </p:cNvSpPr>
          <p:nvPr/>
        </p:nvSpPr>
        <p:spPr>
          <a:xfrm>
            <a:off x="338736" y="1535091"/>
            <a:ext cx="11193200"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vi-VN" sz="2100">
                <a:solidFill>
                  <a:srgbClr val="002060"/>
                </a:solidFill>
              </a:rPr>
              <a:t>Nghiên cứu và phân tích</a:t>
            </a:r>
          </a:p>
          <a:p>
            <a:pPr marL="457200" indent="-457200">
              <a:lnSpc>
                <a:spcPct val="150000"/>
              </a:lnSpc>
              <a:buFont typeface="+mj-lt"/>
              <a:buAutoNum type="arabicPeriod"/>
            </a:pPr>
            <a:r>
              <a:rPr lang="vi-VN" sz="2100">
                <a:solidFill>
                  <a:srgbClr val="002060"/>
                </a:solidFill>
              </a:rPr>
              <a:t>Thiết kế hệ thống</a:t>
            </a:r>
          </a:p>
          <a:p>
            <a:pPr marL="457200" indent="-457200">
              <a:lnSpc>
                <a:spcPct val="150000"/>
              </a:lnSpc>
              <a:buFont typeface="+mj-lt"/>
              <a:buAutoNum type="arabicPeriod"/>
            </a:pPr>
            <a:r>
              <a:rPr lang="vi-VN" sz="2100">
                <a:solidFill>
                  <a:srgbClr val="002060"/>
                </a:solidFill>
              </a:rPr>
              <a:t>Xây dựng phân hệ phần cứng</a:t>
            </a:r>
          </a:p>
          <a:p>
            <a:pPr marL="457200" indent="-457200">
              <a:lnSpc>
                <a:spcPct val="150000"/>
              </a:lnSpc>
              <a:buFont typeface="+mj-lt"/>
              <a:buAutoNum type="arabicPeriod"/>
            </a:pPr>
            <a:r>
              <a:rPr lang="vi-VN" sz="2100">
                <a:solidFill>
                  <a:srgbClr val="002060"/>
                </a:solidFill>
              </a:rPr>
              <a:t>Xây dựng phân hệ phần mềm</a:t>
            </a:r>
          </a:p>
          <a:p>
            <a:pPr marL="457200" indent="-457200">
              <a:lnSpc>
                <a:spcPct val="150000"/>
              </a:lnSpc>
              <a:buFont typeface="+mj-lt"/>
              <a:buAutoNum type="arabicPeriod"/>
            </a:pPr>
            <a:r>
              <a:rPr lang="vi-VN" sz="2100">
                <a:solidFill>
                  <a:srgbClr val="002060"/>
                </a:solidFill>
              </a:rPr>
              <a:t>Kiểm thử và đánh giá hiệu quả</a:t>
            </a:r>
          </a:p>
          <a:p>
            <a:pPr marL="457200" indent="-457200">
              <a:lnSpc>
                <a:spcPct val="150000"/>
              </a:lnSpc>
              <a:buFont typeface="+mj-lt"/>
              <a:buAutoNum type="arabicPeriod"/>
            </a:pPr>
            <a:r>
              <a:rPr lang="vi-VN" sz="2100">
                <a:solidFill>
                  <a:srgbClr val="002060"/>
                </a:solidFill>
              </a:rPr>
              <a:t>Đưa ra hướng tối ưu, cải tiến</a:t>
            </a:r>
          </a:p>
        </p:txBody>
      </p:sp>
    </p:spTree>
    <p:extLst>
      <p:ext uri="{BB962C8B-B14F-4D97-AF65-F5344CB8AC3E}">
        <p14:creationId xmlns:p14="http://schemas.microsoft.com/office/powerpoint/2010/main" val="242683122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26" name="Title 1">
            <a:extLst>
              <a:ext uri="{FF2B5EF4-FFF2-40B4-BE49-F238E27FC236}">
                <a16:creationId xmlns:a16="http://schemas.microsoft.com/office/drawing/2014/main" id="{35CD3CEB-0CFC-6218-340F-BA78263BF7CA}"/>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1</a:t>
            </a:r>
          </a:p>
        </p:txBody>
      </p:sp>
      <p:sp>
        <p:nvSpPr>
          <p:cNvPr id="27" name="Title 1">
            <a:extLst>
              <a:ext uri="{FF2B5EF4-FFF2-40B4-BE49-F238E27FC236}">
                <a16:creationId xmlns:a16="http://schemas.microsoft.com/office/drawing/2014/main" id="{5CF262B6-18D4-AD50-282B-1796646DD6A6}"/>
              </a:ext>
            </a:extLst>
          </p:cNvPr>
          <p:cNvSpPr txBox="1">
            <a:spLocks/>
          </p:cNvSpPr>
          <p:nvPr/>
        </p:nvSpPr>
        <p:spPr>
          <a:xfrm>
            <a:off x="1032933" y="230370"/>
            <a:ext cx="8930464"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TỔNG QUAN DỰ ÁN (SLIDE BỔ TRỢ)</a:t>
            </a:r>
          </a:p>
        </p:txBody>
      </p:sp>
      <p:cxnSp>
        <p:nvCxnSpPr>
          <p:cNvPr id="28" name="Đường nối Thẳng 10">
            <a:extLst>
              <a:ext uri="{FF2B5EF4-FFF2-40B4-BE49-F238E27FC236}">
                <a16:creationId xmlns:a16="http://schemas.microsoft.com/office/drawing/2014/main" id="{7BF256A5-900D-132E-5A86-9C08C579817B}"/>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D068E987-8B5E-3702-C16E-63825FF66DBB}"/>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1.5    Các tiêu chí đánh giá hệ thống</a:t>
            </a:r>
          </a:p>
        </p:txBody>
      </p:sp>
      <p:sp>
        <p:nvSpPr>
          <p:cNvPr id="31" name="Text Placeholder 2">
            <a:extLst>
              <a:ext uri="{FF2B5EF4-FFF2-40B4-BE49-F238E27FC236}">
                <a16:creationId xmlns:a16="http://schemas.microsoft.com/office/drawing/2014/main" id="{18B272BB-A059-7BEB-4F19-2C23E3F26345}"/>
              </a:ext>
            </a:extLst>
          </p:cNvPr>
          <p:cNvSpPr txBox="1">
            <a:spLocks/>
          </p:cNvSpPr>
          <p:nvPr/>
        </p:nvSpPr>
        <p:spPr>
          <a:xfrm>
            <a:off x="338736" y="1535092"/>
            <a:ext cx="4572477" cy="2550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vi-VN" sz="2100">
                <a:solidFill>
                  <a:srgbClr val="002060"/>
                </a:solidFill>
              </a:rPr>
              <a:t>Độ chính xác</a:t>
            </a:r>
          </a:p>
          <a:p>
            <a:pPr marL="457200" indent="-457200">
              <a:lnSpc>
                <a:spcPct val="150000"/>
              </a:lnSpc>
              <a:buFont typeface="+mj-lt"/>
              <a:buAutoNum type="arabicPeriod"/>
            </a:pPr>
            <a:r>
              <a:rPr lang="vi-VN" sz="2100">
                <a:solidFill>
                  <a:srgbClr val="002060"/>
                </a:solidFill>
              </a:rPr>
              <a:t>Tính khả dụng</a:t>
            </a:r>
          </a:p>
          <a:p>
            <a:pPr marL="457200" indent="-457200">
              <a:lnSpc>
                <a:spcPct val="150000"/>
              </a:lnSpc>
              <a:buFont typeface="+mj-lt"/>
              <a:buAutoNum type="arabicPeriod"/>
            </a:pPr>
            <a:r>
              <a:rPr lang="vi-VN" sz="2100">
                <a:solidFill>
                  <a:srgbClr val="002060"/>
                </a:solidFill>
              </a:rPr>
              <a:t>Tính tin cậy, bảo mật</a:t>
            </a:r>
          </a:p>
          <a:p>
            <a:pPr marL="457200" indent="-457200">
              <a:lnSpc>
                <a:spcPct val="150000"/>
              </a:lnSpc>
              <a:buFont typeface="+mj-lt"/>
              <a:buAutoNum type="arabicPeriod"/>
            </a:pPr>
            <a:r>
              <a:rPr lang="vi-VN" sz="2100">
                <a:solidFill>
                  <a:srgbClr val="002060"/>
                </a:solidFill>
              </a:rPr>
              <a:t>Hiệu xuất</a:t>
            </a:r>
          </a:p>
        </p:txBody>
      </p:sp>
      <p:sp>
        <p:nvSpPr>
          <p:cNvPr id="2" name="Text Placeholder 2">
            <a:extLst>
              <a:ext uri="{FF2B5EF4-FFF2-40B4-BE49-F238E27FC236}">
                <a16:creationId xmlns:a16="http://schemas.microsoft.com/office/drawing/2014/main" id="{973B3ECB-D1D4-8E2E-2EDD-4057C8A546BF}"/>
              </a:ext>
            </a:extLst>
          </p:cNvPr>
          <p:cNvSpPr txBox="1">
            <a:spLocks/>
          </p:cNvSpPr>
          <p:nvPr/>
        </p:nvSpPr>
        <p:spPr>
          <a:xfrm>
            <a:off x="5928121" y="1532926"/>
            <a:ext cx="4572477" cy="2550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vi-VN" sz="2100">
              <a:solidFill>
                <a:srgbClr val="002060"/>
              </a:solidFill>
            </a:endParaRPr>
          </a:p>
        </p:txBody>
      </p:sp>
      <p:sp>
        <p:nvSpPr>
          <p:cNvPr id="3" name="Text Placeholder 2">
            <a:extLst>
              <a:ext uri="{FF2B5EF4-FFF2-40B4-BE49-F238E27FC236}">
                <a16:creationId xmlns:a16="http://schemas.microsoft.com/office/drawing/2014/main" id="{127DACFD-36D2-FB42-F176-E0DD1ED04D2B}"/>
              </a:ext>
            </a:extLst>
          </p:cNvPr>
          <p:cNvSpPr txBox="1">
            <a:spLocks/>
          </p:cNvSpPr>
          <p:nvPr/>
        </p:nvSpPr>
        <p:spPr>
          <a:xfrm>
            <a:off x="5249949" y="1532926"/>
            <a:ext cx="4572477" cy="2550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sz="2100">
                <a:solidFill>
                  <a:srgbClr val="002060"/>
                </a:solidFill>
              </a:rPr>
              <a:t>5. Tính linh hoạt</a:t>
            </a:r>
          </a:p>
          <a:p>
            <a:pPr marL="0" indent="0">
              <a:lnSpc>
                <a:spcPct val="150000"/>
              </a:lnSpc>
              <a:buNone/>
            </a:pPr>
            <a:r>
              <a:rPr lang="vi-VN" sz="2100">
                <a:solidFill>
                  <a:srgbClr val="002060"/>
                </a:solidFill>
              </a:rPr>
              <a:t>6. Dễ dàng sử dụng</a:t>
            </a:r>
          </a:p>
          <a:p>
            <a:pPr marL="0" indent="0">
              <a:lnSpc>
                <a:spcPct val="150000"/>
              </a:lnSpc>
              <a:buNone/>
            </a:pPr>
            <a:r>
              <a:rPr lang="vi-VN" sz="2100">
                <a:solidFill>
                  <a:srgbClr val="002060"/>
                </a:solidFill>
              </a:rPr>
              <a:t>7. Chi phí</a:t>
            </a:r>
          </a:p>
          <a:p>
            <a:pPr marL="0" indent="0">
              <a:lnSpc>
                <a:spcPct val="150000"/>
              </a:lnSpc>
              <a:buNone/>
            </a:pPr>
            <a:r>
              <a:rPr lang="vi-VN" sz="2100">
                <a:solidFill>
                  <a:srgbClr val="002060"/>
                </a:solidFill>
              </a:rPr>
              <a:t>8. Hiệu quả</a:t>
            </a:r>
          </a:p>
        </p:txBody>
      </p:sp>
    </p:spTree>
    <p:extLst>
      <p:ext uri="{BB962C8B-B14F-4D97-AF65-F5344CB8AC3E}">
        <p14:creationId xmlns:p14="http://schemas.microsoft.com/office/powerpoint/2010/main" val="263180623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785974" y="5461517"/>
            <a:ext cx="5152562"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gửi, nhận dữ liệu tổng quan</a:t>
            </a:r>
          </a:p>
        </p:txBody>
      </p:sp>
      <p:pic>
        <p:nvPicPr>
          <p:cNvPr id="8" name="Picture 7" descr="A diagram of a data flow&#10;&#10;Description automatically generated">
            <a:extLst>
              <a:ext uri="{FF2B5EF4-FFF2-40B4-BE49-F238E27FC236}">
                <a16:creationId xmlns:a16="http://schemas.microsoft.com/office/drawing/2014/main" id="{1D351176-CFE7-2375-B7CA-0A991064880B}"/>
              </a:ext>
            </a:extLst>
          </p:cNvPr>
          <p:cNvPicPr>
            <a:picLocks noChangeAspect="1"/>
          </p:cNvPicPr>
          <p:nvPr/>
        </p:nvPicPr>
        <p:blipFill>
          <a:blip r:embed="rId2"/>
          <a:stretch>
            <a:fillRect/>
          </a:stretch>
        </p:blipFill>
        <p:spPr>
          <a:xfrm>
            <a:off x="7910155" y="597052"/>
            <a:ext cx="3347653" cy="4904571"/>
          </a:xfrm>
          <a:prstGeom prst="rect">
            <a:avLst/>
          </a:prstGeom>
        </p:spPr>
      </p:pic>
      <p:sp>
        <p:nvSpPr>
          <p:cNvPr id="11" name="Title 1">
            <a:extLst>
              <a:ext uri="{FF2B5EF4-FFF2-40B4-BE49-F238E27FC236}">
                <a16:creationId xmlns:a16="http://schemas.microsoft.com/office/drawing/2014/main" id="{659CA1F5-ECD8-2C60-9FCE-C90C09C3F52B}"/>
              </a:ext>
            </a:extLst>
          </p:cNvPr>
          <p:cNvSpPr txBox="1">
            <a:spLocks/>
          </p:cNvSpPr>
          <p:nvPr/>
        </p:nvSpPr>
        <p:spPr>
          <a:xfrm>
            <a:off x="7302804" y="5443509"/>
            <a:ext cx="4596907"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http request trong App </a:t>
            </a:r>
          </a:p>
        </p:txBody>
      </p:sp>
      <p:sp>
        <p:nvSpPr>
          <p:cNvPr id="26" name="Title 1">
            <a:extLst>
              <a:ext uri="{FF2B5EF4-FFF2-40B4-BE49-F238E27FC236}">
                <a16:creationId xmlns:a16="http://schemas.microsoft.com/office/drawing/2014/main" id="{35CD3CEB-0CFC-6218-340F-BA78263BF7CA}"/>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27" name="Title 1">
            <a:extLst>
              <a:ext uri="{FF2B5EF4-FFF2-40B4-BE49-F238E27FC236}">
                <a16:creationId xmlns:a16="http://schemas.microsoft.com/office/drawing/2014/main" id="{5CF262B6-18D4-AD50-282B-1796646DD6A6}"/>
              </a:ext>
            </a:extLst>
          </p:cNvPr>
          <p:cNvSpPr txBox="1">
            <a:spLocks/>
          </p:cNvSpPr>
          <p:nvPr/>
        </p:nvSpPr>
        <p:spPr>
          <a:xfrm>
            <a:off x="1032932" y="230370"/>
            <a:ext cx="10224875"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28" name="Đường nối Thẳng 10">
            <a:extLst>
              <a:ext uri="{FF2B5EF4-FFF2-40B4-BE49-F238E27FC236}">
                <a16:creationId xmlns:a16="http://schemas.microsoft.com/office/drawing/2014/main" id="{7BF256A5-900D-132E-5A86-9C08C579817B}"/>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D068E987-8B5E-3702-C16E-63825FF66DBB}"/>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2.4    Phân hệ Mobile Application</a:t>
            </a:r>
          </a:p>
        </p:txBody>
      </p:sp>
      <p:pic>
        <p:nvPicPr>
          <p:cNvPr id="30" name="Picture 29">
            <a:extLst>
              <a:ext uri="{FF2B5EF4-FFF2-40B4-BE49-F238E27FC236}">
                <a16:creationId xmlns:a16="http://schemas.microsoft.com/office/drawing/2014/main" id="{34AB7031-FB61-55AF-4F4E-A5E6B61F855B}"/>
              </a:ext>
            </a:extLst>
          </p:cNvPr>
          <p:cNvPicPr>
            <a:picLocks noChangeAspect="1"/>
          </p:cNvPicPr>
          <p:nvPr/>
        </p:nvPicPr>
        <p:blipFill>
          <a:blip r:embed="rId3"/>
          <a:stretch>
            <a:fillRect/>
          </a:stretch>
        </p:blipFill>
        <p:spPr>
          <a:xfrm>
            <a:off x="264421" y="2160764"/>
            <a:ext cx="6628044" cy="2393956"/>
          </a:xfrm>
          <a:prstGeom prst="rect">
            <a:avLst/>
          </a:prstGeom>
        </p:spPr>
      </p:pic>
    </p:spTree>
    <p:extLst>
      <p:ext uri="{BB962C8B-B14F-4D97-AF65-F5344CB8AC3E}">
        <p14:creationId xmlns:p14="http://schemas.microsoft.com/office/powerpoint/2010/main" val="381466625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785974" y="5461517"/>
            <a:ext cx="4596907"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đăng kí tài khoản</a:t>
            </a:r>
          </a:p>
        </p:txBody>
      </p:sp>
      <p:sp>
        <p:nvSpPr>
          <p:cNvPr id="11" name="Title 1">
            <a:extLst>
              <a:ext uri="{FF2B5EF4-FFF2-40B4-BE49-F238E27FC236}">
                <a16:creationId xmlns:a16="http://schemas.microsoft.com/office/drawing/2014/main" id="{659CA1F5-ECD8-2C60-9FCE-C90C09C3F52B}"/>
              </a:ext>
            </a:extLst>
          </p:cNvPr>
          <p:cNvSpPr txBox="1">
            <a:spLocks/>
          </p:cNvSpPr>
          <p:nvPr/>
        </p:nvSpPr>
        <p:spPr>
          <a:xfrm>
            <a:off x="7302804" y="5443509"/>
            <a:ext cx="4596907"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đăng nhập tài khoản</a:t>
            </a:r>
          </a:p>
        </p:txBody>
      </p:sp>
      <p:pic>
        <p:nvPicPr>
          <p:cNvPr id="7" name="Picture 6" descr="A diagram of a block diagram&#10;&#10;Description automatically generated">
            <a:extLst>
              <a:ext uri="{FF2B5EF4-FFF2-40B4-BE49-F238E27FC236}">
                <a16:creationId xmlns:a16="http://schemas.microsoft.com/office/drawing/2014/main" id="{E603CFE2-E9E1-C5C0-9316-E6E564C4F60B}"/>
              </a:ext>
            </a:extLst>
          </p:cNvPr>
          <p:cNvPicPr>
            <a:picLocks noChangeAspect="1"/>
          </p:cNvPicPr>
          <p:nvPr/>
        </p:nvPicPr>
        <p:blipFill>
          <a:blip r:embed="rId2"/>
          <a:stretch>
            <a:fillRect/>
          </a:stretch>
        </p:blipFill>
        <p:spPr>
          <a:xfrm>
            <a:off x="64580" y="1287385"/>
            <a:ext cx="5909248" cy="3595334"/>
          </a:xfrm>
          <a:prstGeom prst="rect">
            <a:avLst/>
          </a:prstGeom>
        </p:spPr>
      </p:pic>
      <p:pic>
        <p:nvPicPr>
          <p:cNvPr id="9" name="Picture 8" descr="A diagram of a block diagram&#10;&#10;Description automatically generated">
            <a:extLst>
              <a:ext uri="{FF2B5EF4-FFF2-40B4-BE49-F238E27FC236}">
                <a16:creationId xmlns:a16="http://schemas.microsoft.com/office/drawing/2014/main" id="{05F0207D-51EF-86EA-8713-475A12CD76D3}"/>
              </a:ext>
            </a:extLst>
          </p:cNvPr>
          <p:cNvPicPr>
            <a:picLocks noChangeAspect="1"/>
          </p:cNvPicPr>
          <p:nvPr/>
        </p:nvPicPr>
        <p:blipFill>
          <a:blip r:embed="rId3"/>
          <a:stretch>
            <a:fillRect/>
          </a:stretch>
        </p:blipFill>
        <p:spPr>
          <a:xfrm>
            <a:off x="6074964" y="1287385"/>
            <a:ext cx="6052456" cy="3595334"/>
          </a:xfrm>
          <a:prstGeom prst="rect">
            <a:avLst/>
          </a:prstGeom>
        </p:spPr>
      </p:pic>
      <p:pic>
        <p:nvPicPr>
          <p:cNvPr id="10" name="Picture 9">
            <a:extLst>
              <a:ext uri="{FF2B5EF4-FFF2-40B4-BE49-F238E27FC236}">
                <a16:creationId xmlns:a16="http://schemas.microsoft.com/office/drawing/2014/main" id="{400703B4-4F1B-9A23-6865-D0AD4C57D743}"/>
              </a:ext>
            </a:extLst>
          </p:cNvPr>
          <p:cNvPicPr>
            <a:picLocks noChangeAspect="1"/>
          </p:cNvPicPr>
          <p:nvPr/>
        </p:nvPicPr>
        <p:blipFill>
          <a:blip r:embed="rId4"/>
          <a:stretch>
            <a:fillRect/>
          </a:stretch>
        </p:blipFill>
        <p:spPr>
          <a:xfrm>
            <a:off x="9156511" y="-3104543"/>
            <a:ext cx="2317433" cy="2442052"/>
          </a:xfrm>
          <a:prstGeom prst="rect">
            <a:avLst/>
          </a:prstGeom>
        </p:spPr>
      </p:pic>
      <p:sp>
        <p:nvSpPr>
          <p:cNvPr id="12" name="Title 1">
            <a:extLst>
              <a:ext uri="{FF2B5EF4-FFF2-40B4-BE49-F238E27FC236}">
                <a16:creationId xmlns:a16="http://schemas.microsoft.com/office/drawing/2014/main" id="{4A450AE0-1097-B42C-A0EB-0DAD919B0FDC}"/>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13" name="Title 1">
            <a:extLst>
              <a:ext uri="{FF2B5EF4-FFF2-40B4-BE49-F238E27FC236}">
                <a16:creationId xmlns:a16="http://schemas.microsoft.com/office/drawing/2014/main" id="{8C478520-9EFB-620F-6260-ECA690646F07}"/>
              </a:ext>
            </a:extLst>
          </p:cNvPr>
          <p:cNvSpPr txBox="1">
            <a:spLocks/>
          </p:cNvSpPr>
          <p:nvPr/>
        </p:nvSpPr>
        <p:spPr>
          <a:xfrm>
            <a:off x="1032933" y="230370"/>
            <a:ext cx="102961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14" name="Đường nối Thẳng 10">
            <a:extLst>
              <a:ext uri="{FF2B5EF4-FFF2-40B4-BE49-F238E27FC236}">
                <a16:creationId xmlns:a16="http://schemas.microsoft.com/office/drawing/2014/main" id="{F76FD7B9-AC0D-D2DA-56CF-72D9EA8AE9B4}"/>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F5B4F4D-3756-52B9-6BD1-26AD6C555D25}"/>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2.4    Phân hệ Mobile Application</a:t>
            </a:r>
          </a:p>
        </p:txBody>
      </p:sp>
    </p:spTree>
    <p:extLst>
      <p:ext uri="{BB962C8B-B14F-4D97-AF65-F5344CB8AC3E}">
        <p14:creationId xmlns:p14="http://schemas.microsoft.com/office/powerpoint/2010/main" val="289827934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785974" y="5461517"/>
            <a:ext cx="4596907" cy="43791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kết nối máy chủ socket</a:t>
            </a:r>
          </a:p>
        </p:txBody>
      </p:sp>
      <p:sp>
        <p:nvSpPr>
          <p:cNvPr id="12" name="Title 1">
            <a:extLst>
              <a:ext uri="{FF2B5EF4-FFF2-40B4-BE49-F238E27FC236}">
                <a16:creationId xmlns:a16="http://schemas.microsoft.com/office/drawing/2014/main" id="{4A450AE0-1097-B42C-A0EB-0DAD919B0FDC}"/>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13" name="Title 1">
            <a:extLst>
              <a:ext uri="{FF2B5EF4-FFF2-40B4-BE49-F238E27FC236}">
                <a16:creationId xmlns:a16="http://schemas.microsoft.com/office/drawing/2014/main" id="{8C478520-9EFB-620F-6260-ECA690646F07}"/>
              </a:ext>
            </a:extLst>
          </p:cNvPr>
          <p:cNvSpPr txBox="1">
            <a:spLocks/>
          </p:cNvSpPr>
          <p:nvPr/>
        </p:nvSpPr>
        <p:spPr>
          <a:xfrm>
            <a:off x="1032933" y="230370"/>
            <a:ext cx="10533425"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14" name="Đường nối Thẳng 10">
            <a:extLst>
              <a:ext uri="{FF2B5EF4-FFF2-40B4-BE49-F238E27FC236}">
                <a16:creationId xmlns:a16="http://schemas.microsoft.com/office/drawing/2014/main" id="{F76FD7B9-AC0D-D2DA-56CF-72D9EA8AE9B4}"/>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F5B4F4D-3756-52B9-6BD1-26AD6C555D25}"/>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2.4    Phân hệ Mobile Application</a:t>
            </a:r>
          </a:p>
        </p:txBody>
      </p:sp>
      <p:pic>
        <p:nvPicPr>
          <p:cNvPr id="3" name="Picture 2">
            <a:extLst>
              <a:ext uri="{FF2B5EF4-FFF2-40B4-BE49-F238E27FC236}">
                <a16:creationId xmlns:a16="http://schemas.microsoft.com/office/drawing/2014/main" id="{D9B2F841-38DA-700D-91E9-593163590F4B}"/>
              </a:ext>
            </a:extLst>
          </p:cNvPr>
          <p:cNvPicPr>
            <a:picLocks noChangeAspect="1"/>
          </p:cNvPicPr>
          <p:nvPr/>
        </p:nvPicPr>
        <p:blipFill>
          <a:blip r:embed="rId2"/>
          <a:stretch>
            <a:fillRect/>
          </a:stretch>
        </p:blipFill>
        <p:spPr>
          <a:xfrm>
            <a:off x="998431" y="1538462"/>
            <a:ext cx="3625215" cy="3820160"/>
          </a:xfrm>
          <a:prstGeom prst="rect">
            <a:avLst/>
          </a:prstGeom>
        </p:spPr>
      </p:pic>
    </p:spTree>
    <p:extLst>
      <p:ext uri="{BB962C8B-B14F-4D97-AF65-F5344CB8AC3E}">
        <p14:creationId xmlns:p14="http://schemas.microsoft.com/office/powerpoint/2010/main" val="1283730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6" name="Title 1">
            <a:extLst>
              <a:ext uri="{FF2B5EF4-FFF2-40B4-BE49-F238E27FC236}">
                <a16:creationId xmlns:a16="http://schemas.microsoft.com/office/drawing/2014/main" id="{ADCF1232-418B-6C15-B95E-7C9716604878}"/>
              </a:ext>
            </a:extLst>
          </p:cNvPr>
          <p:cNvSpPr txBox="1">
            <a:spLocks/>
          </p:cNvSpPr>
          <p:nvPr/>
        </p:nvSpPr>
        <p:spPr>
          <a:xfrm>
            <a:off x="797966" y="5027554"/>
            <a:ext cx="5321608"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gửi/nhận dữ liệu tổng quan</a:t>
            </a:r>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10693846"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pic>
        <p:nvPicPr>
          <p:cNvPr id="8" name="Picture 7">
            <a:extLst>
              <a:ext uri="{FF2B5EF4-FFF2-40B4-BE49-F238E27FC236}">
                <a16:creationId xmlns:a16="http://schemas.microsoft.com/office/drawing/2014/main" id="{CCC17C39-F944-9B3D-ED8E-89929EE92F41}"/>
              </a:ext>
            </a:extLst>
          </p:cNvPr>
          <p:cNvPicPr>
            <a:picLocks noChangeAspect="1"/>
          </p:cNvPicPr>
          <p:nvPr/>
        </p:nvPicPr>
        <p:blipFill>
          <a:blip r:embed="rId2"/>
          <a:stretch>
            <a:fillRect/>
          </a:stretch>
        </p:blipFill>
        <p:spPr>
          <a:xfrm>
            <a:off x="65277" y="2280801"/>
            <a:ext cx="6958097" cy="1948980"/>
          </a:xfrm>
          <a:prstGeom prst="rect">
            <a:avLst/>
          </a:prstGeom>
        </p:spPr>
      </p:pic>
      <p:pic>
        <p:nvPicPr>
          <p:cNvPr id="12" name="Picture 11" descr="A diagram of a message&#10;&#10;Description automatically generated">
            <a:extLst>
              <a:ext uri="{FF2B5EF4-FFF2-40B4-BE49-F238E27FC236}">
                <a16:creationId xmlns:a16="http://schemas.microsoft.com/office/drawing/2014/main" id="{FD092F36-EC74-A848-F7CF-DB840AD1D72E}"/>
              </a:ext>
            </a:extLst>
          </p:cNvPr>
          <p:cNvPicPr>
            <a:picLocks noChangeAspect="1"/>
          </p:cNvPicPr>
          <p:nvPr/>
        </p:nvPicPr>
        <p:blipFill>
          <a:blip r:embed="rId3"/>
          <a:stretch>
            <a:fillRect/>
          </a:stretch>
        </p:blipFill>
        <p:spPr>
          <a:xfrm>
            <a:off x="7245758" y="3448322"/>
            <a:ext cx="4796313" cy="1253897"/>
          </a:xfrm>
          <a:prstGeom prst="rect">
            <a:avLst/>
          </a:prstGeom>
        </p:spPr>
      </p:pic>
      <p:pic>
        <p:nvPicPr>
          <p:cNvPr id="13" name="Picture 12" descr="A diagram of a communication system&#10;&#10;Description automatically generated">
            <a:extLst>
              <a:ext uri="{FF2B5EF4-FFF2-40B4-BE49-F238E27FC236}">
                <a16:creationId xmlns:a16="http://schemas.microsoft.com/office/drawing/2014/main" id="{CE722BAD-ACF2-828D-608D-BE3807A8386C}"/>
              </a:ext>
            </a:extLst>
          </p:cNvPr>
          <p:cNvPicPr>
            <a:picLocks noChangeAspect="1"/>
          </p:cNvPicPr>
          <p:nvPr/>
        </p:nvPicPr>
        <p:blipFill>
          <a:blip r:embed="rId4"/>
          <a:stretch>
            <a:fillRect/>
          </a:stretch>
        </p:blipFill>
        <p:spPr>
          <a:xfrm>
            <a:off x="7245759" y="1165538"/>
            <a:ext cx="4796313" cy="1300177"/>
          </a:xfrm>
          <a:prstGeom prst="rect">
            <a:avLst/>
          </a:prstGeom>
        </p:spPr>
      </p:pic>
      <p:sp>
        <p:nvSpPr>
          <p:cNvPr id="17" name="Text Placeholder 2">
            <a:extLst>
              <a:ext uri="{FF2B5EF4-FFF2-40B4-BE49-F238E27FC236}">
                <a16:creationId xmlns:a16="http://schemas.microsoft.com/office/drawing/2014/main" id="{869DE10C-6CCA-15D8-8764-E5B963048141}"/>
              </a:ext>
            </a:extLst>
          </p:cNvPr>
          <p:cNvSpPr txBox="1">
            <a:spLocks/>
          </p:cNvSpPr>
          <p:nvPr/>
        </p:nvSpPr>
        <p:spPr>
          <a:xfrm>
            <a:off x="-224" y="7674115"/>
            <a:ext cx="6317036" cy="14860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2060"/>
                </a:solidFill>
              </a:rPr>
              <a:t>AT+CMQPUB=0,"/noibinhyen/mcd/location/40:22:D8:EE:6F:E8",0,0,0,95,"{"deviceId":"B0:A7:32:DE:92:84","location":[22.123456,105.123456],"status":0,"antiTheft":false}”</a:t>
            </a:r>
          </a:p>
        </p:txBody>
      </p:sp>
      <p:sp>
        <p:nvSpPr>
          <p:cNvPr id="18" name="Text Placeholder 2">
            <a:extLst>
              <a:ext uri="{FF2B5EF4-FFF2-40B4-BE49-F238E27FC236}">
                <a16:creationId xmlns:a16="http://schemas.microsoft.com/office/drawing/2014/main" id="{9C3408B9-5118-015D-898E-994110C61DDF}"/>
              </a:ext>
            </a:extLst>
          </p:cNvPr>
          <p:cNvSpPr txBox="1">
            <a:spLocks/>
          </p:cNvSpPr>
          <p:nvPr/>
        </p:nvSpPr>
        <p:spPr>
          <a:xfrm>
            <a:off x="8741193" y="7674114"/>
            <a:ext cx="6317036" cy="14860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2060"/>
                </a:solidFill>
              </a:rPr>
              <a:t>+CMQPUB:0,"/noibinhyen/mcd/update/40:22:D8:EE:6F:E8",0,0,0,77,"{"deviceId":"40:22:D8:EE:6F:E8","updateLocation":0,"antiTheft":0,"warning":0}"</a:t>
            </a:r>
          </a:p>
        </p:txBody>
      </p:sp>
      <p:sp>
        <p:nvSpPr>
          <p:cNvPr id="23" name="Title 1">
            <a:extLst>
              <a:ext uri="{FF2B5EF4-FFF2-40B4-BE49-F238E27FC236}">
                <a16:creationId xmlns:a16="http://schemas.microsoft.com/office/drawing/2014/main" id="{6A484540-6D2B-AE0A-9055-8959BDA4391B}"/>
              </a:ext>
            </a:extLst>
          </p:cNvPr>
          <p:cNvSpPr txBox="1">
            <a:spLocks/>
          </p:cNvSpPr>
          <p:nvPr/>
        </p:nvSpPr>
        <p:spPr>
          <a:xfrm>
            <a:off x="7933394" y="2817378"/>
            <a:ext cx="3157558"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nhận dữ liệu</a:t>
            </a:r>
          </a:p>
        </p:txBody>
      </p:sp>
      <p:sp>
        <p:nvSpPr>
          <p:cNvPr id="24" name="Title 1">
            <a:extLst>
              <a:ext uri="{FF2B5EF4-FFF2-40B4-BE49-F238E27FC236}">
                <a16:creationId xmlns:a16="http://schemas.microsoft.com/office/drawing/2014/main" id="{3D5E60E0-B804-89D2-774B-1D66B79E0C6D}"/>
              </a:ext>
            </a:extLst>
          </p:cNvPr>
          <p:cNvSpPr txBox="1">
            <a:spLocks/>
          </p:cNvSpPr>
          <p:nvPr/>
        </p:nvSpPr>
        <p:spPr>
          <a:xfrm>
            <a:off x="7933394" y="5023328"/>
            <a:ext cx="3157558"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Luồng gửi dữ liệu</a:t>
            </a:r>
          </a:p>
        </p:txBody>
      </p:sp>
    </p:spTree>
    <p:extLst>
      <p:ext uri="{BB962C8B-B14F-4D97-AF65-F5344CB8AC3E}">
        <p14:creationId xmlns:p14="http://schemas.microsoft.com/office/powerpoint/2010/main" val="340516696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4602926" y="165746"/>
            <a:ext cx="2986147" cy="875654"/>
          </a:xfrm>
        </p:spPr>
        <p:txBody>
          <a:bodyPr/>
          <a:lstStyle/>
          <a:p>
            <a:r>
              <a:rPr lang="en-US" sz="6600" dirty="0"/>
              <a:t>Demo</a:t>
            </a:r>
          </a:p>
        </p:txBody>
      </p:sp>
      <p:pic>
        <p:nvPicPr>
          <p:cNvPr id="2" name="iSafe Demo.mov">
            <a:hlinkClick r:id="" action="ppaction://media"/>
            <a:extLst>
              <a:ext uri="{FF2B5EF4-FFF2-40B4-BE49-F238E27FC236}">
                <a16:creationId xmlns:a16="http://schemas.microsoft.com/office/drawing/2014/main" id="{D6C13F4F-9EA0-AB5E-5BC5-75A6191DC7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79372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10084246"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sp>
        <p:nvSpPr>
          <p:cNvPr id="17" name="Text Placeholder 2">
            <a:extLst>
              <a:ext uri="{FF2B5EF4-FFF2-40B4-BE49-F238E27FC236}">
                <a16:creationId xmlns:a16="http://schemas.microsoft.com/office/drawing/2014/main" id="{869DE10C-6CCA-15D8-8764-E5B963048141}"/>
              </a:ext>
            </a:extLst>
          </p:cNvPr>
          <p:cNvSpPr txBox="1">
            <a:spLocks/>
          </p:cNvSpPr>
          <p:nvPr/>
        </p:nvSpPr>
        <p:spPr>
          <a:xfrm>
            <a:off x="-224" y="7674115"/>
            <a:ext cx="6317036" cy="14860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2060"/>
                </a:solidFill>
              </a:rPr>
              <a:t>AT+CMQPUB=0,"/noibinhyen/mcd/location/40:22:D8:EE:6F:E8",0,0,0,95,"{"deviceId":"B0:A7:32:DE:92:84","location":[22.123456,105.123456],"status":0,"antiTheft":false}”</a:t>
            </a:r>
          </a:p>
        </p:txBody>
      </p:sp>
      <p:sp>
        <p:nvSpPr>
          <p:cNvPr id="18" name="Text Placeholder 2">
            <a:extLst>
              <a:ext uri="{FF2B5EF4-FFF2-40B4-BE49-F238E27FC236}">
                <a16:creationId xmlns:a16="http://schemas.microsoft.com/office/drawing/2014/main" id="{9C3408B9-5118-015D-898E-994110C61DDF}"/>
              </a:ext>
            </a:extLst>
          </p:cNvPr>
          <p:cNvSpPr txBox="1">
            <a:spLocks/>
          </p:cNvSpPr>
          <p:nvPr/>
        </p:nvSpPr>
        <p:spPr>
          <a:xfrm>
            <a:off x="8741193" y="7674114"/>
            <a:ext cx="6317036" cy="14860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2060"/>
                </a:solidFill>
              </a:rPr>
              <a:t>+CMQPUB:0,"/noibinhyen/mcd/update/40:22:D8:EE:6F:E8",0,0,0,77,"{"deviceId":"40:22:D8:EE:6F:E8","updateLocation":0,"antiTheft":0,"warning":0}"</a:t>
            </a:r>
          </a:p>
        </p:txBody>
      </p:sp>
      <p:sp>
        <p:nvSpPr>
          <p:cNvPr id="3" name="Google Shape;849;p25">
            <a:extLst>
              <a:ext uri="{FF2B5EF4-FFF2-40B4-BE49-F238E27FC236}">
                <a16:creationId xmlns:a16="http://schemas.microsoft.com/office/drawing/2014/main" id="{C05A251E-BAA0-B326-D819-44718306BD4C}"/>
              </a:ext>
            </a:extLst>
          </p:cNvPr>
          <p:cNvSpPr/>
          <p:nvPr/>
        </p:nvSpPr>
        <p:spPr>
          <a:xfrm>
            <a:off x="287867" y="1504544"/>
            <a:ext cx="5665719" cy="4457398"/>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151">
            <a:extLst>
              <a:ext uri="{FF2B5EF4-FFF2-40B4-BE49-F238E27FC236}">
                <a16:creationId xmlns:a16="http://schemas.microsoft.com/office/drawing/2014/main" id="{2EF66A43-8571-5435-2038-AD7224A1D4AF}"/>
              </a:ext>
            </a:extLst>
          </p:cNvPr>
          <p:cNvSpPr txBox="1"/>
          <p:nvPr/>
        </p:nvSpPr>
        <p:spPr>
          <a:xfrm>
            <a:off x="301831" y="1739981"/>
            <a:ext cx="5665718" cy="3421706"/>
          </a:xfrm>
          <a:prstGeom prst="rect">
            <a:avLst/>
          </a:prstGeom>
          <a:noFill/>
        </p:spPr>
        <p:txBody>
          <a:bodyPr wrap="square" rtlCol="0">
            <a:spAutoFit/>
          </a:bodyPr>
          <a:lstStyle/>
          <a:p>
            <a:pPr algn="just">
              <a:lnSpc>
                <a:spcPct val="150000"/>
              </a:lnSpc>
            </a:pPr>
            <a:r>
              <a:rPr lang="en-US" sz="2100" b="1" i="1">
                <a:solidFill>
                  <a:srgbClr val="003366"/>
                </a:solidFill>
                <a:latin typeface="Lato" panose="020F0502020204030203" pitchFamily="34" charset="0"/>
                <a:ea typeface="Lato" panose="020F0502020204030203" pitchFamily="34" charset="0"/>
                <a:cs typeface="Lato" panose="020F0502020204030203" pitchFamily="34" charset="0"/>
              </a:rPr>
              <a:t>/noibinhyen/mcd/location/{id}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 với id là deviceID, mcd : tên dự án</a:t>
            </a:r>
          </a:p>
          <a:p>
            <a:pPr marL="342900" indent="-342900" algn="just">
              <a:lnSpc>
                <a:spcPct val="150000"/>
              </a:lnSpc>
              <a:buFont typeface="Arial" panose="020B0604020202020204" pitchFamily="34" charset="0"/>
              <a:buChar char="•"/>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Publisher (Device) gửi gói tin lên Subscriber (Backend Server) thông qua MQTT Broker</a:t>
            </a:r>
          </a:p>
          <a:p>
            <a:pPr marL="342900" indent="-342900" algn="just">
              <a:lnSpc>
                <a:spcPct val="150000"/>
              </a:lnSpc>
              <a:buFont typeface="Arial" panose="020B0604020202020204" pitchFamily="34" charset="0"/>
              <a:buChar char="•"/>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VD: /noibinhyen/mcd/location/40:22:D8:EE:6F:E8</a:t>
            </a:r>
          </a:p>
        </p:txBody>
      </p:sp>
      <p:sp>
        <p:nvSpPr>
          <p:cNvPr id="14" name="Google Shape;849;p25">
            <a:extLst>
              <a:ext uri="{FF2B5EF4-FFF2-40B4-BE49-F238E27FC236}">
                <a16:creationId xmlns:a16="http://schemas.microsoft.com/office/drawing/2014/main" id="{F02724BE-8F34-E530-9DCD-561BAE71E779}"/>
              </a:ext>
            </a:extLst>
          </p:cNvPr>
          <p:cNvSpPr/>
          <p:nvPr/>
        </p:nvSpPr>
        <p:spPr>
          <a:xfrm>
            <a:off x="6246915" y="1501023"/>
            <a:ext cx="5665719" cy="4457398"/>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Hộp Văn bản 151">
            <a:extLst>
              <a:ext uri="{FF2B5EF4-FFF2-40B4-BE49-F238E27FC236}">
                <a16:creationId xmlns:a16="http://schemas.microsoft.com/office/drawing/2014/main" id="{E8F1050B-49F2-9780-A43F-101F4F04571B}"/>
              </a:ext>
            </a:extLst>
          </p:cNvPr>
          <p:cNvSpPr txBox="1"/>
          <p:nvPr/>
        </p:nvSpPr>
        <p:spPr>
          <a:xfrm>
            <a:off x="6269380" y="1729091"/>
            <a:ext cx="5665719" cy="3421706"/>
          </a:xfrm>
          <a:prstGeom prst="rect">
            <a:avLst/>
          </a:prstGeom>
          <a:noFill/>
        </p:spPr>
        <p:txBody>
          <a:bodyPr wrap="square" rtlCol="0">
            <a:spAutoFit/>
          </a:bodyPr>
          <a:lstStyle/>
          <a:p>
            <a:pPr algn="just">
              <a:lnSpc>
                <a:spcPct val="150000"/>
              </a:lnSpc>
            </a:pPr>
            <a:r>
              <a:rPr lang="vi-VN" sz="2100" b="1" i="1">
                <a:solidFill>
                  <a:srgbClr val="003366"/>
                </a:solidFill>
                <a:latin typeface="Lato" panose="020F0502020204030203" pitchFamily="34" charset="0"/>
                <a:ea typeface="Lato" panose="020F0502020204030203" pitchFamily="34" charset="0"/>
                <a:cs typeface="Lato" panose="020F0502020204030203" pitchFamily="34" charset="0"/>
              </a:rPr>
              <a:t>/noibinhyen/mcd/update/{id}</a:t>
            </a:r>
            <a:r>
              <a:rPr lang="vi-VN" sz="2100">
                <a:solidFill>
                  <a:srgbClr val="003366"/>
                </a:solidFill>
                <a:latin typeface="Lato" panose="020F0502020204030203" pitchFamily="34" charset="0"/>
                <a:ea typeface="Lato" panose="020F0502020204030203" pitchFamily="34" charset="0"/>
                <a:cs typeface="Lato" panose="020F0502020204030203" pitchFamily="34" charset="0"/>
              </a:rPr>
              <a:t> , với id là deviceID, mcd : tên dự án</a:t>
            </a:r>
            <a:endParaRPr lang="vi-VN" sz="2100" b="1" i="1">
              <a:solidFill>
                <a:srgbClr val="003366"/>
              </a:solidFill>
              <a:latin typeface="Lato" panose="020F0502020204030203" pitchFamily="34" charset="0"/>
              <a:ea typeface="Lato" panose="020F0502020204030203" pitchFamily="34" charset="0"/>
              <a:cs typeface="Lato" panose="020F0502020204030203" pitchFamily="34" charset="0"/>
            </a:endParaRP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Subscriber (Device) nhận gói tin từ Publisher (Backend Server) thông qua MQTT Broker</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/noibinhyen/mcd/update/40:22:D8:EE:6F:E8</a:t>
            </a:r>
          </a:p>
        </p:txBody>
      </p:sp>
      <p:sp>
        <p:nvSpPr>
          <p:cNvPr id="19" name="Title 1">
            <a:extLst>
              <a:ext uri="{FF2B5EF4-FFF2-40B4-BE49-F238E27FC236}">
                <a16:creationId xmlns:a16="http://schemas.microsoft.com/office/drawing/2014/main" id="{E9482AC5-C72E-C64C-CD2B-5F9F20B7CE6E}"/>
              </a:ext>
            </a:extLst>
          </p:cNvPr>
          <p:cNvSpPr txBox="1">
            <a:spLocks/>
          </p:cNvSpPr>
          <p:nvPr/>
        </p:nvSpPr>
        <p:spPr>
          <a:xfrm>
            <a:off x="1827075" y="1375659"/>
            <a:ext cx="2587302" cy="368774"/>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Chủ đề bản tin 1</a:t>
            </a:r>
          </a:p>
        </p:txBody>
      </p:sp>
      <p:sp>
        <p:nvSpPr>
          <p:cNvPr id="20" name="Title 1">
            <a:extLst>
              <a:ext uri="{FF2B5EF4-FFF2-40B4-BE49-F238E27FC236}">
                <a16:creationId xmlns:a16="http://schemas.microsoft.com/office/drawing/2014/main" id="{2CFEDFD7-572D-A537-1FD6-9DC5A191DD7B}"/>
              </a:ext>
            </a:extLst>
          </p:cNvPr>
          <p:cNvSpPr txBox="1">
            <a:spLocks/>
          </p:cNvSpPr>
          <p:nvPr/>
        </p:nvSpPr>
        <p:spPr>
          <a:xfrm>
            <a:off x="7705814" y="1379625"/>
            <a:ext cx="2659112" cy="360356"/>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Chủ đề bản tin 2</a:t>
            </a:r>
          </a:p>
        </p:txBody>
      </p:sp>
    </p:spTree>
    <p:extLst>
      <p:ext uri="{BB962C8B-B14F-4D97-AF65-F5344CB8AC3E}">
        <p14:creationId xmlns:p14="http://schemas.microsoft.com/office/powerpoint/2010/main" val="49195657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10389046"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sp>
        <p:nvSpPr>
          <p:cNvPr id="17" name="Text Placeholder 2">
            <a:extLst>
              <a:ext uri="{FF2B5EF4-FFF2-40B4-BE49-F238E27FC236}">
                <a16:creationId xmlns:a16="http://schemas.microsoft.com/office/drawing/2014/main" id="{869DE10C-6CCA-15D8-8764-E5B963048141}"/>
              </a:ext>
            </a:extLst>
          </p:cNvPr>
          <p:cNvSpPr txBox="1">
            <a:spLocks/>
          </p:cNvSpPr>
          <p:nvPr/>
        </p:nvSpPr>
        <p:spPr>
          <a:xfrm>
            <a:off x="-224" y="7674115"/>
            <a:ext cx="6317036" cy="14860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2060"/>
                </a:solidFill>
              </a:rPr>
              <a:t>AT+CMQPUB=0,"/noibinhyen/mcd/location/40:22:D8:EE:6F:E8",0,0,0,95,"{"deviceId":"B0:A7:32:DE:92:84","location":[22.123456,105.123456],"status":0,"antiTheft":false}”</a:t>
            </a:r>
          </a:p>
        </p:txBody>
      </p:sp>
      <p:sp>
        <p:nvSpPr>
          <p:cNvPr id="18" name="Text Placeholder 2">
            <a:extLst>
              <a:ext uri="{FF2B5EF4-FFF2-40B4-BE49-F238E27FC236}">
                <a16:creationId xmlns:a16="http://schemas.microsoft.com/office/drawing/2014/main" id="{9C3408B9-5118-015D-898E-994110C61DDF}"/>
              </a:ext>
            </a:extLst>
          </p:cNvPr>
          <p:cNvSpPr txBox="1">
            <a:spLocks/>
          </p:cNvSpPr>
          <p:nvPr/>
        </p:nvSpPr>
        <p:spPr>
          <a:xfrm>
            <a:off x="8741193" y="7674114"/>
            <a:ext cx="6317036" cy="14860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2060"/>
                </a:solidFill>
              </a:rPr>
              <a:t>+CMQPUB:0,"/noibinhyen/mcd/update/40:22:D8:EE:6F:E8",0,0,0,77,"{"deviceId":"40:22:D8:EE:6F:E8","updateLocation":0,"antiTheft":0,"warning":0}"</a:t>
            </a:r>
          </a:p>
        </p:txBody>
      </p:sp>
      <p:sp>
        <p:nvSpPr>
          <p:cNvPr id="3" name="Google Shape;849;p25">
            <a:extLst>
              <a:ext uri="{FF2B5EF4-FFF2-40B4-BE49-F238E27FC236}">
                <a16:creationId xmlns:a16="http://schemas.microsoft.com/office/drawing/2014/main" id="{C05A251E-BAA0-B326-D819-44718306BD4C}"/>
              </a:ext>
            </a:extLst>
          </p:cNvPr>
          <p:cNvSpPr/>
          <p:nvPr/>
        </p:nvSpPr>
        <p:spPr>
          <a:xfrm>
            <a:off x="287867" y="1504544"/>
            <a:ext cx="5665719" cy="4457398"/>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9;p25">
            <a:extLst>
              <a:ext uri="{FF2B5EF4-FFF2-40B4-BE49-F238E27FC236}">
                <a16:creationId xmlns:a16="http://schemas.microsoft.com/office/drawing/2014/main" id="{F02724BE-8F34-E530-9DCD-561BAE71E779}"/>
              </a:ext>
            </a:extLst>
          </p:cNvPr>
          <p:cNvSpPr/>
          <p:nvPr/>
        </p:nvSpPr>
        <p:spPr>
          <a:xfrm>
            <a:off x="6246915" y="1501023"/>
            <a:ext cx="5665719" cy="4457398"/>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itle 1">
            <a:extLst>
              <a:ext uri="{FF2B5EF4-FFF2-40B4-BE49-F238E27FC236}">
                <a16:creationId xmlns:a16="http://schemas.microsoft.com/office/drawing/2014/main" id="{E9482AC5-C72E-C64C-CD2B-5F9F20B7CE6E}"/>
              </a:ext>
            </a:extLst>
          </p:cNvPr>
          <p:cNvSpPr txBox="1">
            <a:spLocks/>
          </p:cNvSpPr>
          <p:nvPr/>
        </p:nvSpPr>
        <p:spPr>
          <a:xfrm>
            <a:off x="1827075" y="1375659"/>
            <a:ext cx="2587302" cy="368774"/>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Dữ liệu bản tin 1</a:t>
            </a:r>
          </a:p>
        </p:txBody>
      </p:sp>
      <p:sp>
        <p:nvSpPr>
          <p:cNvPr id="20" name="Title 1">
            <a:extLst>
              <a:ext uri="{FF2B5EF4-FFF2-40B4-BE49-F238E27FC236}">
                <a16:creationId xmlns:a16="http://schemas.microsoft.com/office/drawing/2014/main" id="{2CFEDFD7-572D-A537-1FD6-9DC5A191DD7B}"/>
              </a:ext>
            </a:extLst>
          </p:cNvPr>
          <p:cNvSpPr txBox="1">
            <a:spLocks/>
          </p:cNvSpPr>
          <p:nvPr/>
        </p:nvSpPr>
        <p:spPr>
          <a:xfrm>
            <a:off x="7705814" y="1379625"/>
            <a:ext cx="2659112" cy="360356"/>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Dữ liệu bản tin 2</a:t>
            </a:r>
          </a:p>
        </p:txBody>
      </p:sp>
      <p:pic>
        <p:nvPicPr>
          <p:cNvPr id="25" name="Picture 24" descr="A screenshot of a computer code&#10;&#10;Description automatically generated">
            <a:extLst>
              <a:ext uri="{FF2B5EF4-FFF2-40B4-BE49-F238E27FC236}">
                <a16:creationId xmlns:a16="http://schemas.microsoft.com/office/drawing/2014/main" id="{31A7AAF4-BB48-27B8-F252-65C868AFC8A0}"/>
              </a:ext>
            </a:extLst>
          </p:cNvPr>
          <p:cNvPicPr>
            <a:picLocks noChangeAspect="1"/>
          </p:cNvPicPr>
          <p:nvPr/>
        </p:nvPicPr>
        <p:blipFill>
          <a:blip r:embed="rId2"/>
          <a:stretch>
            <a:fillRect/>
          </a:stretch>
        </p:blipFill>
        <p:spPr>
          <a:xfrm>
            <a:off x="602653" y="2694457"/>
            <a:ext cx="5036146" cy="2231107"/>
          </a:xfrm>
          <a:prstGeom prst="rect">
            <a:avLst/>
          </a:prstGeom>
        </p:spPr>
      </p:pic>
      <p:pic>
        <p:nvPicPr>
          <p:cNvPr id="26" name="Picture 25" descr="A computer screen shot of text&#10;&#10;Description automatically generated">
            <a:extLst>
              <a:ext uri="{FF2B5EF4-FFF2-40B4-BE49-F238E27FC236}">
                <a16:creationId xmlns:a16="http://schemas.microsoft.com/office/drawing/2014/main" id="{EBDD544B-1EE1-58E7-E1B0-CE021D5366FF}"/>
              </a:ext>
            </a:extLst>
          </p:cNvPr>
          <p:cNvPicPr>
            <a:picLocks noChangeAspect="1"/>
          </p:cNvPicPr>
          <p:nvPr/>
        </p:nvPicPr>
        <p:blipFill>
          <a:blip r:embed="rId3"/>
          <a:stretch>
            <a:fillRect/>
          </a:stretch>
        </p:blipFill>
        <p:spPr>
          <a:xfrm>
            <a:off x="6445219" y="2692363"/>
            <a:ext cx="5268789" cy="2216062"/>
          </a:xfrm>
          <a:prstGeom prst="rect">
            <a:avLst/>
          </a:prstGeom>
        </p:spPr>
      </p:pic>
    </p:spTree>
    <p:extLst>
      <p:ext uri="{BB962C8B-B14F-4D97-AF65-F5344CB8AC3E}">
        <p14:creationId xmlns:p14="http://schemas.microsoft.com/office/powerpoint/2010/main" val="229403647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10373004"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C9B15A0-54ED-F958-6126-51C8CE07EA11}"/>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sp>
        <p:nvSpPr>
          <p:cNvPr id="3" name="Google Shape;849;p25">
            <a:extLst>
              <a:ext uri="{FF2B5EF4-FFF2-40B4-BE49-F238E27FC236}">
                <a16:creationId xmlns:a16="http://schemas.microsoft.com/office/drawing/2014/main" id="{C05A251E-BAA0-B326-D819-44718306BD4C}"/>
              </a:ext>
            </a:extLst>
          </p:cNvPr>
          <p:cNvSpPr/>
          <p:nvPr/>
        </p:nvSpPr>
        <p:spPr>
          <a:xfrm>
            <a:off x="287867" y="1504544"/>
            <a:ext cx="5665719" cy="4457398"/>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9;p25">
            <a:extLst>
              <a:ext uri="{FF2B5EF4-FFF2-40B4-BE49-F238E27FC236}">
                <a16:creationId xmlns:a16="http://schemas.microsoft.com/office/drawing/2014/main" id="{F02724BE-8F34-E530-9DCD-561BAE71E779}"/>
              </a:ext>
            </a:extLst>
          </p:cNvPr>
          <p:cNvSpPr/>
          <p:nvPr/>
        </p:nvSpPr>
        <p:spPr>
          <a:xfrm>
            <a:off x="6246915" y="1501023"/>
            <a:ext cx="5665719" cy="4457398"/>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151">
            <a:extLst>
              <a:ext uri="{FF2B5EF4-FFF2-40B4-BE49-F238E27FC236}">
                <a16:creationId xmlns:a16="http://schemas.microsoft.com/office/drawing/2014/main" id="{9C325FFF-993D-AD09-9518-0406F900BB43}"/>
              </a:ext>
            </a:extLst>
          </p:cNvPr>
          <p:cNvSpPr txBox="1"/>
          <p:nvPr/>
        </p:nvSpPr>
        <p:spPr>
          <a:xfrm>
            <a:off x="325435" y="2060727"/>
            <a:ext cx="5665718" cy="3421706"/>
          </a:xfrm>
          <a:prstGeom prst="rect">
            <a:avLst/>
          </a:prstGeom>
          <a:noFill/>
        </p:spPr>
        <p:txBody>
          <a:bodyPr wrap="square" rtlCol="0">
            <a:spAutoFit/>
          </a:bodyPr>
          <a:lstStyle/>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AT+CMQPUB=0,"/noibinhyen/mcd/location/40:22:D8:EE:6F:E8",0,0,0,95,"{"deviceId":"B0:A7:32:DE:92:84","location":[22.123456,105.123456],"status":0,"antiTheft":false}”</a:t>
            </a:r>
          </a:p>
          <a:p>
            <a:pPr marL="342900" indent="-342900" algn="just">
              <a:lnSpc>
                <a:spcPct val="150000"/>
              </a:lnSpc>
              <a:buFont typeface="Arial" panose="020B0604020202020204" pitchFamily="34" charset="0"/>
              <a:buChar char="•"/>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MCU sẽ gửi những lệnh điều khiển “AT COMMAND” để mô-đun SIM phân tích, thực hiện những dịch vụ MCU yêu cầu</a:t>
            </a:r>
          </a:p>
        </p:txBody>
      </p:sp>
      <p:sp>
        <p:nvSpPr>
          <p:cNvPr id="6" name="Hộp Văn bản 151">
            <a:extLst>
              <a:ext uri="{FF2B5EF4-FFF2-40B4-BE49-F238E27FC236}">
                <a16:creationId xmlns:a16="http://schemas.microsoft.com/office/drawing/2014/main" id="{F0512D38-AFE4-550E-5283-3C01531C1D02}"/>
              </a:ext>
            </a:extLst>
          </p:cNvPr>
          <p:cNvSpPr txBox="1"/>
          <p:nvPr/>
        </p:nvSpPr>
        <p:spPr>
          <a:xfrm>
            <a:off x="6246916" y="2060727"/>
            <a:ext cx="5665718" cy="3421706"/>
          </a:xfrm>
          <a:prstGeom prst="rect">
            <a:avLst/>
          </a:prstGeom>
          <a:noFill/>
        </p:spPr>
        <p:txBody>
          <a:bodyPr wrap="square" rtlCol="0">
            <a:spAutoFit/>
          </a:bodyPr>
          <a:lstStyle/>
          <a:p>
            <a:pPr algn="just">
              <a:lnSpc>
                <a:spcPct val="15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+CMQPUB:0,"/noibinhyen/mcd/update/40:22:D8:EE:6F:E8",0,0,0,77,"{"deviceId":"40:22:D8:EE:6F:E8","updateLocation":0,"antiTheft":0,"warning":0}”</a:t>
            </a:r>
          </a:p>
          <a:p>
            <a:pPr algn="just">
              <a:lnSpc>
                <a:spcPct val="150000"/>
              </a:lnSpc>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mô-đun SIM sẽ nhận MQTT Msg, xử lý gói tin, sau đó tiến hành gửi CMQ Data cho MCU để phân tích dữ liệu</a:t>
            </a:r>
            <a:endParaRPr lang="en-US" sz="2100">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12" name="Title 1">
            <a:extLst>
              <a:ext uri="{FF2B5EF4-FFF2-40B4-BE49-F238E27FC236}">
                <a16:creationId xmlns:a16="http://schemas.microsoft.com/office/drawing/2014/main" id="{149C6C2F-44DD-F721-3233-74FBF33619CE}"/>
              </a:ext>
            </a:extLst>
          </p:cNvPr>
          <p:cNvSpPr txBox="1">
            <a:spLocks/>
          </p:cNvSpPr>
          <p:nvPr/>
        </p:nvSpPr>
        <p:spPr>
          <a:xfrm>
            <a:off x="1940068" y="1375567"/>
            <a:ext cx="2436452" cy="368774"/>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MCU gửi dữ liệu</a:t>
            </a:r>
          </a:p>
        </p:txBody>
      </p:sp>
      <p:sp>
        <p:nvSpPr>
          <p:cNvPr id="13" name="Title 1">
            <a:extLst>
              <a:ext uri="{FF2B5EF4-FFF2-40B4-BE49-F238E27FC236}">
                <a16:creationId xmlns:a16="http://schemas.microsoft.com/office/drawing/2014/main" id="{75D12C71-B172-AF51-6007-83C3E53B0446}"/>
              </a:ext>
            </a:extLst>
          </p:cNvPr>
          <p:cNvSpPr txBox="1">
            <a:spLocks/>
          </p:cNvSpPr>
          <p:nvPr/>
        </p:nvSpPr>
        <p:spPr>
          <a:xfrm>
            <a:off x="7705814" y="1379625"/>
            <a:ext cx="2659112" cy="360356"/>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MCU nhận dữ liệu</a:t>
            </a:r>
          </a:p>
        </p:txBody>
      </p:sp>
    </p:spTree>
    <p:extLst>
      <p:ext uri="{BB962C8B-B14F-4D97-AF65-F5344CB8AC3E}">
        <p14:creationId xmlns:p14="http://schemas.microsoft.com/office/powerpoint/2010/main" val="150100708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88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10501341"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2">
            <a:extLst>
              <a:ext uri="{FF2B5EF4-FFF2-40B4-BE49-F238E27FC236}">
                <a16:creationId xmlns:a16="http://schemas.microsoft.com/office/drawing/2014/main" id="{A2B1D500-503A-F738-8407-2EF8927507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25" name="Rectangle 4">
            <a:extLst>
              <a:ext uri="{FF2B5EF4-FFF2-40B4-BE49-F238E27FC236}">
                <a16:creationId xmlns:a16="http://schemas.microsoft.com/office/drawing/2014/main" id="{8C9CB2C6-6167-CB0F-AD8E-30CEFE4DDFC4}"/>
              </a:ext>
            </a:extLst>
          </p:cNvPr>
          <p:cNvSpPr>
            <a:spLocks noChangeArrowheads="1"/>
          </p:cNvSpPr>
          <p:nvPr/>
        </p:nvSpPr>
        <p:spPr bwMode="auto">
          <a:xfrm>
            <a:off x="9415817" y="1487171"/>
            <a:ext cx="127372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pic>
        <p:nvPicPr>
          <p:cNvPr id="3" name="Picture 2" descr="A graph with blue lines and numbers&#10;&#10;Description automatically generated">
            <a:extLst>
              <a:ext uri="{FF2B5EF4-FFF2-40B4-BE49-F238E27FC236}">
                <a16:creationId xmlns:a16="http://schemas.microsoft.com/office/drawing/2014/main" id="{FFA7D130-7258-6C74-700F-DC90F88FF451}"/>
              </a:ext>
            </a:extLst>
          </p:cNvPr>
          <p:cNvPicPr>
            <a:picLocks noChangeAspect="1"/>
          </p:cNvPicPr>
          <p:nvPr/>
        </p:nvPicPr>
        <p:blipFill>
          <a:blip r:embed="rId2"/>
          <a:stretch>
            <a:fillRect/>
          </a:stretch>
        </p:blipFill>
        <p:spPr>
          <a:xfrm>
            <a:off x="323988" y="1873321"/>
            <a:ext cx="5757264" cy="3111357"/>
          </a:xfrm>
          <a:prstGeom prst="rect">
            <a:avLst/>
          </a:prstGeom>
        </p:spPr>
      </p:pic>
      <p:sp>
        <p:nvSpPr>
          <p:cNvPr id="12" name="Title 1">
            <a:extLst>
              <a:ext uri="{FF2B5EF4-FFF2-40B4-BE49-F238E27FC236}">
                <a16:creationId xmlns:a16="http://schemas.microsoft.com/office/drawing/2014/main" id="{E8CF5F7F-722C-89A8-4ED7-E6B2404F2BA6}"/>
              </a:ext>
            </a:extLst>
          </p:cNvPr>
          <p:cNvSpPr txBox="1">
            <a:spLocks/>
          </p:cNvSpPr>
          <p:nvPr/>
        </p:nvSpPr>
        <p:spPr>
          <a:xfrm>
            <a:off x="1944898" y="5363878"/>
            <a:ext cx="2523214"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Xe đạp va chạm</a:t>
            </a:r>
          </a:p>
        </p:txBody>
      </p:sp>
      <p:pic>
        <p:nvPicPr>
          <p:cNvPr id="13" name="Picture 12" descr="A graph with blue lines and numbers&#10;&#10;Description automatically generated">
            <a:extLst>
              <a:ext uri="{FF2B5EF4-FFF2-40B4-BE49-F238E27FC236}">
                <a16:creationId xmlns:a16="http://schemas.microsoft.com/office/drawing/2014/main" id="{0B02A165-ED1C-8720-AD58-B1A9C07D4836}"/>
              </a:ext>
            </a:extLst>
          </p:cNvPr>
          <p:cNvPicPr>
            <a:picLocks noChangeAspect="1"/>
          </p:cNvPicPr>
          <p:nvPr/>
        </p:nvPicPr>
        <p:blipFill>
          <a:blip r:embed="rId3"/>
          <a:stretch>
            <a:fillRect/>
          </a:stretch>
        </p:blipFill>
        <p:spPr>
          <a:xfrm>
            <a:off x="6172451" y="1873321"/>
            <a:ext cx="5587013" cy="3111357"/>
          </a:xfrm>
          <a:prstGeom prst="rect">
            <a:avLst/>
          </a:prstGeom>
        </p:spPr>
      </p:pic>
      <p:sp>
        <p:nvSpPr>
          <p:cNvPr id="14" name="Title 1">
            <a:extLst>
              <a:ext uri="{FF2B5EF4-FFF2-40B4-BE49-F238E27FC236}">
                <a16:creationId xmlns:a16="http://schemas.microsoft.com/office/drawing/2014/main" id="{75CB98CE-E6F4-18A3-C17E-E7953E0D2BA0}"/>
              </a:ext>
            </a:extLst>
          </p:cNvPr>
          <p:cNvSpPr txBox="1">
            <a:spLocks/>
          </p:cNvSpPr>
          <p:nvPr/>
        </p:nvSpPr>
        <p:spPr>
          <a:xfrm>
            <a:off x="6938400" y="5363877"/>
            <a:ext cx="4055114"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Xe đạp bị đổ khi đứng yên</a:t>
            </a:r>
          </a:p>
        </p:txBody>
      </p:sp>
      <p:sp>
        <p:nvSpPr>
          <p:cNvPr id="18" name="Title 1">
            <a:extLst>
              <a:ext uri="{FF2B5EF4-FFF2-40B4-BE49-F238E27FC236}">
                <a16:creationId xmlns:a16="http://schemas.microsoft.com/office/drawing/2014/main" id="{535F7D0A-2580-95F6-B0BE-7B120B1C3A28}"/>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spTree>
    <p:extLst>
      <p:ext uri="{BB962C8B-B14F-4D97-AF65-F5344CB8AC3E}">
        <p14:creationId xmlns:p14="http://schemas.microsoft.com/office/powerpoint/2010/main" val="153510040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88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10581551"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2">
            <a:extLst>
              <a:ext uri="{FF2B5EF4-FFF2-40B4-BE49-F238E27FC236}">
                <a16:creationId xmlns:a16="http://schemas.microsoft.com/office/drawing/2014/main" id="{A2B1D500-503A-F738-8407-2EF8927507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25" name="Rectangle 4">
            <a:extLst>
              <a:ext uri="{FF2B5EF4-FFF2-40B4-BE49-F238E27FC236}">
                <a16:creationId xmlns:a16="http://schemas.microsoft.com/office/drawing/2014/main" id="{8C9CB2C6-6167-CB0F-AD8E-30CEFE4DDFC4}"/>
              </a:ext>
            </a:extLst>
          </p:cNvPr>
          <p:cNvSpPr>
            <a:spLocks noChangeArrowheads="1"/>
          </p:cNvSpPr>
          <p:nvPr/>
        </p:nvSpPr>
        <p:spPr bwMode="auto">
          <a:xfrm>
            <a:off x="9415817" y="1487171"/>
            <a:ext cx="127372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sp>
        <p:nvSpPr>
          <p:cNvPr id="12" name="Title 1">
            <a:extLst>
              <a:ext uri="{FF2B5EF4-FFF2-40B4-BE49-F238E27FC236}">
                <a16:creationId xmlns:a16="http://schemas.microsoft.com/office/drawing/2014/main" id="{E8CF5F7F-722C-89A8-4ED7-E6B2404F2BA6}"/>
              </a:ext>
            </a:extLst>
          </p:cNvPr>
          <p:cNvSpPr txBox="1">
            <a:spLocks/>
          </p:cNvSpPr>
          <p:nvPr/>
        </p:nvSpPr>
        <p:spPr>
          <a:xfrm>
            <a:off x="4090299" y="5629775"/>
            <a:ext cx="4011402"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400"/>
              <a:t>Xe máy di chuyển 40km/h</a:t>
            </a:r>
          </a:p>
        </p:txBody>
      </p:sp>
      <p:pic>
        <p:nvPicPr>
          <p:cNvPr id="5" name="Picture 4" descr="A graph with blue lines&#10;&#10;Description automatically generated">
            <a:extLst>
              <a:ext uri="{FF2B5EF4-FFF2-40B4-BE49-F238E27FC236}">
                <a16:creationId xmlns:a16="http://schemas.microsoft.com/office/drawing/2014/main" id="{48416A90-A308-B92D-001F-1C6F3301D4AF}"/>
              </a:ext>
            </a:extLst>
          </p:cNvPr>
          <p:cNvPicPr>
            <a:picLocks noChangeAspect="1"/>
          </p:cNvPicPr>
          <p:nvPr/>
        </p:nvPicPr>
        <p:blipFill>
          <a:blip r:embed="rId2"/>
          <a:stretch>
            <a:fillRect/>
          </a:stretch>
        </p:blipFill>
        <p:spPr>
          <a:xfrm>
            <a:off x="1608039" y="1003324"/>
            <a:ext cx="8671586" cy="4650612"/>
          </a:xfrm>
          <a:prstGeom prst="rect">
            <a:avLst/>
          </a:prstGeom>
        </p:spPr>
      </p:pic>
      <p:sp>
        <p:nvSpPr>
          <p:cNvPr id="6" name="Title 1">
            <a:extLst>
              <a:ext uri="{FF2B5EF4-FFF2-40B4-BE49-F238E27FC236}">
                <a16:creationId xmlns:a16="http://schemas.microsoft.com/office/drawing/2014/main" id="{41628ABC-BB72-0C49-E358-3AC0281B5322}"/>
              </a:ext>
            </a:extLst>
          </p:cNvPr>
          <p:cNvSpPr txBox="1">
            <a:spLocks/>
          </p:cNvSpPr>
          <p:nvPr/>
        </p:nvSpPr>
        <p:spPr>
          <a:xfrm>
            <a:off x="287867" y="945572"/>
            <a:ext cx="5668433"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2.5    Phân hệ Device</a:t>
            </a:r>
          </a:p>
        </p:txBody>
      </p:sp>
    </p:spTree>
    <p:extLst>
      <p:ext uri="{BB962C8B-B14F-4D97-AF65-F5344CB8AC3E}">
        <p14:creationId xmlns:p14="http://schemas.microsoft.com/office/powerpoint/2010/main" val="214487206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88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7" name="Title 1">
            <a:extLst>
              <a:ext uri="{FF2B5EF4-FFF2-40B4-BE49-F238E27FC236}">
                <a16:creationId xmlns:a16="http://schemas.microsoft.com/office/drawing/2014/main" id="{9D36DD0B-3F9A-B5F9-26F7-14B05561B658}"/>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10512625"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 (SLIDE BỔ TRỢ)</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2">
            <a:extLst>
              <a:ext uri="{FF2B5EF4-FFF2-40B4-BE49-F238E27FC236}">
                <a16:creationId xmlns:a16="http://schemas.microsoft.com/office/drawing/2014/main" id="{A2B1D500-503A-F738-8407-2EF8927507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VN"/>
          </a:p>
        </p:txBody>
      </p:sp>
      <p:sp>
        <p:nvSpPr>
          <p:cNvPr id="25" name="Rectangle 4">
            <a:extLst>
              <a:ext uri="{FF2B5EF4-FFF2-40B4-BE49-F238E27FC236}">
                <a16:creationId xmlns:a16="http://schemas.microsoft.com/office/drawing/2014/main" id="{8C9CB2C6-6167-CB0F-AD8E-30CEFE4DDFC4}"/>
              </a:ext>
            </a:extLst>
          </p:cNvPr>
          <p:cNvSpPr>
            <a:spLocks noChangeArrowheads="1"/>
          </p:cNvSpPr>
          <p:nvPr/>
        </p:nvSpPr>
        <p:spPr bwMode="auto">
          <a:xfrm>
            <a:off x="9415817" y="1487171"/>
            <a:ext cx="127372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VN"/>
          </a:p>
        </p:txBody>
      </p:sp>
      <p:sp>
        <p:nvSpPr>
          <p:cNvPr id="12" name="Title 1">
            <a:extLst>
              <a:ext uri="{FF2B5EF4-FFF2-40B4-BE49-F238E27FC236}">
                <a16:creationId xmlns:a16="http://schemas.microsoft.com/office/drawing/2014/main" id="{E8CF5F7F-722C-89A8-4ED7-E6B2404F2BA6}"/>
              </a:ext>
            </a:extLst>
          </p:cNvPr>
          <p:cNvSpPr txBox="1">
            <a:spLocks/>
          </p:cNvSpPr>
          <p:nvPr/>
        </p:nvSpPr>
        <p:spPr>
          <a:xfrm>
            <a:off x="4437825" y="5411391"/>
            <a:ext cx="7107733" cy="437913"/>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vi-VN" sz="2400"/>
              <a:t>Tham khảo giá trị ngưỡng về phát hiện tai nạn </a:t>
            </a:r>
            <a:endParaRPr lang="en-US" sz="2400"/>
          </a:p>
        </p:txBody>
      </p:sp>
      <p:pic>
        <p:nvPicPr>
          <p:cNvPr id="3" name="Picture 2" descr="A close-up of a label&#10;&#10;Description automatically generated">
            <a:extLst>
              <a:ext uri="{FF2B5EF4-FFF2-40B4-BE49-F238E27FC236}">
                <a16:creationId xmlns:a16="http://schemas.microsoft.com/office/drawing/2014/main" id="{76321BC9-78F7-DDF5-EE11-C1520C639C24}"/>
              </a:ext>
            </a:extLst>
          </p:cNvPr>
          <p:cNvPicPr>
            <a:picLocks noChangeAspect="1"/>
          </p:cNvPicPr>
          <p:nvPr/>
        </p:nvPicPr>
        <p:blipFill rotWithShape="1">
          <a:blip r:embed="rId2"/>
          <a:srcRect t="19563"/>
          <a:stretch/>
        </p:blipFill>
        <p:spPr bwMode="auto">
          <a:xfrm>
            <a:off x="4348073" y="2409369"/>
            <a:ext cx="7107733" cy="1448288"/>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6" name="Hộp Văn bản 151">
                <a:extLst>
                  <a:ext uri="{FF2B5EF4-FFF2-40B4-BE49-F238E27FC236}">
                    <a16:creationId xmlns:a16="http://schemas.microsoft.com/office/drawing/2014/main" id="{897ED592-8425-3743-5D0B-1057C1013480}"/>
                  </a:ext>
                </a:extLst>
              </p:cNvPr>
              <p:cNvSpPr txBox="1"/>
              <p:nvPr/>
            </p:nvSpPr>
            <p:spPr>
              <a:xfrm>
                <a:off x="338736" y="1771301"/>
                <a:ext cx="4349805" cy="3484159"/>
              </a:xfrm>
              <a:prstGeom prst="rect">
                <a:avLst/>
              </a:prstGeom>
              <a:noFill/>
            </p:spPr>
            <p:txBody>
              <a:bodyPr wrap="square" rtlCol="0">
                <a:spAutoFit/>
              </a:bodyPr>
              <a:lstStyle/>
              <a:p>
                <a:pPr algn="just">
                  <a:lnSpc>
                    <a:spcPct val="150000"/>
                  </a:lnSpc>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Với:</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Không tai nạn: từ 0-4 g</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Tai nạn nhẹ: 4-20 g</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Tai nạn trung bình: 20-40 g</a:t>
                </a:r>
              </a:p>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Tai nạn nghiêm trọng: &lt; 40 g</a:t>
                </a:r>
              </a:p>
              <a:p>
                <a:pPr algn="just">
                  <a:lnSpc>
                    <a:spcPct val="150000"/>
                  </a:lnSpc>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g là gia tốc trọng trường ≈ 9,8 </a:t>
                </a:r>
                <a14:m>
                  <m:oMath xmlns:m="http://schemas.openxmlformats.org/officeDocument/2006/math">
                    <m:r>
                      <a:rPr lang="en-US" sz="2400" i="1">
                        <a:solidFill>
                          <a:srgbClr val="002060"/>
                        </a:solidFill>
                        <a:latin typeface="Cambria Math" panose="02040503050406030204" pitchFamily="18" charset="0"/>
                      </a:rPr>
                      <m:t>𝑚</m:t>
                    </m:r>
                    <m:r>
                      <a:rPr lang="en-US" sz="2400" i="1">
                        <a:solidFill>
                          <a:srgbClr val="002060"/>
                        </a:solidFill>
                        <a:latin typeface="Cambria Math" panose="02040503050406030204" pitchFamily="18" charset="0"/>
                      </a:rPr>
                      <m:t>/</m:t>
                    </m:r>
                    <m:sSup>
                      <m:sSupPr>
                        <m:ctrlPr>
                          <a:rPr lang="en-VN" sz="2400" i="1">
                            <a:solidFill>
                              <a:srgbClr val="002060"/>
                            </a:solidFill>
                            <a:latin typeface="Cambria Math" panose="02040503050406030204" pitchFamily="18" charset="0"/>
                          </a:rPr>
                        </m:ctrlPr>
                      </m:sSupPr>
                      <m:e>
                        <m:r>
                          <a:rPr lang="en-US" sz="2400" i="1">
                            <a:solidFill>
                              <a:srgbClr val="002060"/>
                            </a:solidFill>
                            <a:latin typeface="Cambria Math" panose="02040503050406030204" pitchFamily="18" charset="0"/>
                          </a:rPr>
                          <m:t>𝑠</m:t>
                        </m:r>
                      </m:e>
                      <m:sup>
                        <m:r>
                          <a:rPr lang="en-US" sz="2400" i="1">
                            <a:solidFill>
                              <a:srgbClr val="002060"/>
                            </a:solidFill>
                            <a:latin typeface="Cambria Math" panose="02040503050406030204" pitchFamily="18" charset="0"/>
                          </a:rPr>
                          <m:t>2</m:t>
                        </m:r>
                      </m:sup>
                    </m:sSup>
                  </m:oMath>
                </a14:m>
                <a:endParaRPr lang="vi-VN" sz="2100">
                  <a:solidFill>
                    <a:srgbClr val="003366"/>
                  </a:solidFill>
                  <a:latin typeface="Lato" panose="020F0502020204030203" pitchFamily="34" charset="0"/>
                  <a:ea typeface="Lato" panose="020F0502020204030203" pitchFamily="34" charset="0"/>
                  <a:cs typeface="Lato" panose="020F0502020204030203" pitchFamily="34" charset="0"/>
                </a:endParaRPr>
              </a:p>
            </p:txBody>
          </p:sp>
        </mc:Choice>
        <mc:Fallback xmlns="">
          <p:sp>
            <p:nvSpPr>
              <p:cNvPr id="6" name="Hộp Văn bản 151">
                <a:extLst>
                  <a:ext uri="{FF2B5EF4-FFF2-40B4-BE49-F238E27FC236}">
                    <a16:creationId xmlns:a16="http://schemas.microsoft.com/office/drawing/2014/main" id="{897ED592-8425-3743-5D0B-1057C1013480}"/>
                  </a:ext>
                </a:extLst>
              </p:cNvPr>
              <p:cNvSpPr txBox="1">
                <a:spLocks noRot="1" noChangeAspect="1" noMove="1" noResize="1" noEditPoints="1" noAdjustHandles="1" noChangeArrowheads="1" noChangeShapeType="1" noTextEdit="1"/>
              </p:cNvSpPr>
              <p:nvPr/>
            </p:nvSpPr>
            <p:spPr>
              <a:xfrm>
                <a:off x="338736" y="1771301"/>
                <a:ext cx="4349805" cy="3484159"/>
              </a:xfrm>
              <a:prstGeom prst="rect">
                <a:avLst/>
              </a:prstGeom>
              <a:blipFill>
                <a:blip r:embed="rId3"/>
                <a:stretch>
                  <a:fillRect l="-1453" r="-1453" b="-1818"/>
                </a:stretch>
              </a:blipFill>
            </p:spPr>
            <p:txBody>
              <a:bodyPr/>
              <a:lstStyle/>
              <a:p>
                <a:r>
                  <a:rPr lang="en-VN">
                    <a:noFill/>
                  </a:rPr>
                  <a:t> </a:t>
                </a:r>
              </a:p>
            </p:txBody>
          </p:sp>
        </mc:Fallback>
      </mc:AlternateContent>
    </p:spTree>
    <p:extLst>
      <p:ext uri="{BB962C8B-B14F-4D97-AF65-F5344CB8AC3E}">
        <p14:creationId xmlns:p14="http://schemas.microsoft.com/office/powerpoint/2010/main" val="278219333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ình chữ nhật 73">
            <a:extLst>
              <a:ext uri="{FF2B5EF4-FFF2-40B4-BE49-F238E27FC236}">
                <a16:creationId xmlns:a16="http://schemas.microsoft.com/office/drawing/2014/main" id="{868B0622-DC80-E47D-9A26-655F1768898F}"/>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9" name="Title 1">
            <a:extLst>
              <a:ext uri="{FF2B5EF4-FFF2-40B4-BE49-F238E27FC236}">
                <a16:creationId xmlns:a16="http://schemas.microsoft.com/office/drawing/2014/main" id="{6B48087D-DE82-2DDF-83C0-85091CBDD584}"/>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TÀI LIỆU THAM KHẢO</a:t>
            </a:r>
          </a:p>
        </p:txBody>
      </p:sp>
      <p:cxnSp>
        <p:nvCxnSpPr>
          <p:cNvPr id="10" name="Đường nối Thẳng 10">
            <a:extLst>
              <a:ext uri="{FF2B5EF4-FFF2-40B4-BE49-F238E27FC236}">
                <a16:creationId xmlns:a16="http://schemas.microsoft.com/office/drawing/2014/main" id="{BC3D9913-3580-8AC1-4876-48DAD7E3A4CA}"/>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Hộp Văn bản 151">
            <a:extLst>
              <a:ext uri="{FF2B5EF4-FFF2-40B4-BE49-F238E27FC236}">
                <a16:creationId xmlns:a16="http://schemas.microsoft.com/office/drawing/2014/main" id="{09496A27-704C-9E0C-70CE-42D50AC4B980}"/>
              </a:ext>
            </a:extLst>
          </p:cNvPr>
          <p:cNvSpPr txBox="1"/>
          <p:nvPr/>
        </p:nvSpPr>
        <p:spPr>
          <a:xfrm>
            <a:off x="1032933" y="1184806"/>
            <a:ext cx="8021978" cy="99796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Sudha Senthilkumar, K. Brindha, Shashank Bhandari, "Vehicle accident management and control system using MQTT,"</a:t>
            </a:r>
          </a:p>
        </p:txBody>
      </p:sp>
    </p:spTree>
    <p:extLst>
      <p:ext uri="{BB962C8B-B14F-4D97-AF65-F5344CB8AC3E}">
        <p14:creationId xmlns:p14="http://schemas.microsoft.com/office/powerpoint/2010/main" val="347552041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Hình chữ nhật 4">
            <a:extLst>
              <a:ext uri="{FF2B5EF4-FFF2-40B4-BE49-F238E27FC236}">
                <a16:creationId xmlns:a16="http://schemas.microsoft.com/office/drawing/2014/main" id="{8A803151-303C-F42E-AB6F-A11577443B78}"/>
              </a:ext>
            </a:extLst>
          </p:cNvPr>
          <p:cNvSpPr/>
          <p:nvPr/>
        </p:nvSpPr>
        <p:spPr>
          <a:xfrm>
            <a:off x="1" y="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itle 1">
            <a:extLst>
              <a:ext uri="{FF2B5EF4-FFF2-40B4-BE49-F238E27FC236}">
                <a16:creationId xmlns:a16="http://schemas.microsoft.com/office/drawing/2014/main" id="{4B0B5132-83D7-6567-B08A-6A080969FF41}"/>
              </a:ext>
            </a:extLst>
          </p:cNvPr>
          <p:cNvSpPr txBox="1">
            <a:spLocks/>
          </p:cNvSpPr>
          <p:nvPr/>
        </p:nvSpPr>
        <p:spPr>
          <a:xfrm>
            <a:off x="778933" y="471926"/>
            <a:ext cx="3353795" cy="861269"/>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4800"/>
              <a:t>NỘI DUNG</a:t>
            </a:r>
            <a:endParaRPr lang="en-US" sz="4800">
              <a:solidFill>
                <a:srgbClr val="003366"/>
              </a:solidFill>
            </a:endParaRPr>
          </a:p>
        </p:txBody>
      </p:sp>
      <p:sp>
        <p:nvSpPr>
          <p:cNvPr id="6" name="Slide Number Placeholder 3">
            <a:extLst>
              <a:ext uri="{FF2B5EF4-FFF2-40B4-BE49-F238E27FC236}">
                <a16:creationId xmlns:a16="http://schemas.microsoft.com/office/drawing/2014/main" id="{03D2CA77-0548-0689-5C7C-0D1F26AA6C50}"/>
              </a:ext>
            </a:extLst>
          </p:cNvPr>
          <p:cNvSpPr txBox="1">
            <a:spLocks/>
          </p:cNvSpPr>
          <p:nvPr/>
        </p:nvSpPr>
        <p:spPr>
          <a:xfrm>
            <a:off x="9156511" y="6518275"/>
            <a:ext cx="2743200" cy="365125"/>
          </a:xfrm>
          <a:prstGeom prst="rect">
            <a:avLst/>
          </a:prstGeom>
        </p:spPr>
        <p:txBody>
          <a:bodyPr/>
          <a:lstStyle>
            <a:defPPr>
              <a:defRPr lang="en-US"/>
            </a:defPPr>
            <a:lvl1pPr marL="0" algn="r" defTabSz="914400" rtl="0" eaLnBrk="1" latinLnBrk="0" hangingPunct="1">
              <a:defRPr sz="1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pPr/>
              <a:t>5</a:t>
            </a:fld>
            <a:endParaRPr lang="en-US"/>
          </a:p>
        </p:txBody>
      </p:sp>
      <p:sp>
        <p:nvSpPr>
          <p:cNvPr id="7" name="Title 1">
            <a:extLst>
              <a:ext uri="{FF2B5EF4-FFF2-40B4-BE49-F238E27FC236}">
                <a16:creationId xmlns:a16="http://schemas.microsoft.com/office/drawing/2014/main" id="{04607F53-47EB-0A66-AAC0-3EF2B403567E}"/>
              </a:ext>
            </a:extLst>
          </p:cNvPr>
          <p:cNvSpPr txBox="1">
            <a:spLocks/>
          </p:cNvSpPr>
          <p:nvPr/>
        </p:nvSpPr>
        <p:spPr>
          <a:xfrm>
            <a:off x="4192848" y="477105"/>
            <a:ext cx="3507834" cy="849686"/>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4800">
                <a:solidFill>
                  <a:srgbClr val="003366"/>
                </a:solidFill>
              </a:rPr>
              <a:t>TRÌNH BÀY</a:t>
            </a:r>
          </a:p>
        </p:txBody>
      </p:sp>
      <p:sp>
        <p:nvSpPr>
          <p:cNvPr id="8" name="Hình chữ nhật 6">
            <a:extLst>
              <a:ext uri="{FF2B5EF4-FFF2-40B4-BE49-F238E27FC236}">
                <a16:creationId xmlns:a16="http://schemas.microsoft.com/office/drawing/2014/main" id="{C718DC68-8FEF-1FFE-60E8-4C0A466FC82D}"/>
              </a:ext>
            </a:extLst>
          </p:cNvPr>
          <p:cNvSpPr/>
          <p:nvPr/>
        </p:nvSpPr>
        <p:spPr>
          <a:xfrm>
            <a:off x="778933" y="1973956"/>
            <a:ext cx="557107" cy="5562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Lato" panose="020F0502020204030203" pitchFamily="34" charset="0"/>
                <a:ea typeface="Lato" panose="020F0502020204030203" pitchFamily="34" charset="0"/>
                <a:cs typeface="Lato" panose="020F0502020204030203" pitchFamily="34" charset="0"/>
              </a:rPr>
              <a:t>1</a:t>
            </a:r>
            <a:endParaRPr lang="vi-VN" sz="2400" b="1">
              <a:latin typeface="Lato" panose="020F0502020204030203" pitchFamily="34" charset="0"/>
              <a:ea typeface="Lato" panose="020F0502020204030203" pitchFamily="34" charset="0"/>
              <a:cs typeface="Lato" panose="020F0502020204030203" pitchFamily="34" charset="0"/>
            </a:endParaRPr>
          </a:p>
        </p:txBody>
      </p:sp>
      <p:sp>
        <p:nvSpPr>
          <p:cNvPr id="12" name="Hộp Văn bản 11">
            <a:extLst>
              <a:ext uri="{FF2B5EF4-FFF2-40B4-BE49-F238E27FC236}">
                <a16:creationId xmlns:a16="http://schemas.microsoft.com/office/drawing/2014/main" id="{C5DE8D58-36A4-AB60-FBB1-7E57F2F5189C}"/>
              </a:ext>
            </a:extLst>
          </p:cNvPr>
          <p:cNvSpPr txBox="1"/>
          <p:nvPr/>
        </p:nvSpPr>
        <p:spPr>
          <a:xfrm>
            <a:off x="1386510" y="1925487"/>
            <a:ext cx="4241800" cy="573362"/>
          </a:xfrm>
          <a:prstGeom prst="rect">
            <a:avLst/>
          </a:prstGeom>
          <a:noFill/>
        </p:spPr>
        <p:txBody>
          <a:bodyPr wrap="square" rtlCol="0">
            <a:spAutoFit/>
          </a:bodyPr>
          <a:lstStyle/>
          <a:p>
            <a:pPr>
              <a:lnSpc>
                <a:spcPct val="150000"/>
              </a:lnSpc>
            </a:pPr>
            <a:r>
              <a:rPr lang="en-US" sz="2400" b="1">
                <a:solidFill>
                  <a:srgbClr val="003366"/>
                </a:solidFill>
                <a:latin typeface="Lato" panose="020F0502020204030203" pitchFamily="34" charset="0"/>
                <a:ea typeface="Lato" panose="020F0502020204030203" pitchFamily="34" charset="0"/>
                <a:cs typeface="Lato" panose="020F0502020204030203" pitchFamily="34" charset="0"/>
              </a:rPr>
              <a:t>TỔNG QUAN DỰ ÁN</a:t>
            </a:r>
            <a:endParaRPr lang="vi-VN" sz="2400" b="1">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13" name="Hộp Văn bản 12">
            <a:extLst>
              <a:ext uri="{FF2B5EF4-FFF2-40B4-BE49-F238E27FC236}">
                <a16:creationId xmlns:a16="http://schemas.microsoft.com/office/drawing/2014/main" id="{96535077-28C5-55BC-D328-7C869E133393}"/>
              </a:ext>
            </a:extLst>
          </p:cNvPr>
          <p:cNvSpPr txBox="1"/>
          <p:nvPr/>
        </p:nvSpPr>
        <p:spPr>
          <a:xfrm>
            <a:off x="1386510" y="3824560"/>
            <a:ext cx="4402477" cy="573362"/>
          </a:xfrm>
          <a:prstGeom prst="rect">
            <a:avLst/>
          </a:prstGeom>
          <a:noFill/>
        </p:spPr>
        <p:txBody>
          <a:bodyPr wrap="square" rtlCol="0">
            <a:spAutoFit/>
          </a:bodyPr>
          <a:lstStyle/>
          <a:p>
            <a:pPr>
              <a:lnSpc>
                <a:spcPct val="150000"/>
              </a:lnSpc>
            </a:pPr>
            <a:r>
              <a:rPr lang="en-US" sz="2400" b="1">
                <a:solidFill>
                  <a:srgbClr val="003366"/>
                </a:solidFill>
                <a:latin typeface="Lato" panose="020F0502020204030203" pitchFamily="34" charset="0"/>
                <a:ea typeface="Lato" panose="020F0502020204030203" pitchFamily="34" charset="0"/>
                <a:cs typeface="Lato" panose="020F0502020204030203" pitchFamily="34" charset="0"/>
              </a:rPr>
              <a:t>KIỂM THỬ - ĐÁNH GIÁ</a:t>
            </a:r>
            <a:endParaRPr lang="vi-VN" sz="2400" b="1">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14" name="Hộp Văn bản 13">
            <a:extLst>
              <a:ext uri="{FF2B5EF4-FFF2-40B4-BE49-F238E27FC236}">
                <a16:creationId xmlns:a16="http://schemas.microsoft.com/office/drawing/2014/main" id="{EDF6B5F4-2285-09E6-5DC3-9AFFC161526C}"/>
              </a:ext>
            </a:extLst>
          </p:cNvPr>
          <p:cNvSpPr txBox="1"/>
          <p:nvPr/>
        </p:nvSpPr>
        <p:spPr>
          <a:xfrm>
            <a:off x="1386510" y="2859479"/>
            <a:ext cx="6978000" cy="573362"/>
          </a:xfrm>
          <a:prstGeom prst="rect">
            <a:avLst/>
          </a:prstGeom>
          <a:noFill/>
        </p:spPr>
        <p:txBody>
          <a:bodyPr wrap="square" rtlCol="0">
            <a:spAutoFit/>
          </a:bodyPr>
          <a:lstStyle/>
          <a:p>
            <a:pPr>
              <a:lnSpc>
                <a:spcPct val="150000"/>
              </a:lnSpc>
            </a:pPr>
            <a:r>
              <a:rPr lang="en-US" sz="2400" b="1">
                <a:solidFill>
                  <a:srgbClr val="003366"/>
                </a:solidFill>
                <a:latin typeface="Lato" panose="020F0502020204030203" pitchFamily="34" charset="0"/>
                <a:ea typeface="Lato" panose="020F0502020204030203" pitchFamily="34" charset="0"/>
                <a:cs typeface="Lato" panose="020F0502020204030203" pitchFamily="34" charset="0"/>
              </a:rPr>
              <a:t>THIẾT KẾ - TRIỂN KHAI HỆ THỐNG</a:t>
            </a:r>
            <a:endParaRPr lang="vi-VN" sz="2400" b="1">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15" name="Hộp Văn bản 14">
            <a:extLst>
              <a:ext uri="{FF2B5EF4-FFF2-40B4-BE49-F238E27FC236}">
                <a16:creationId xmlns:a16="http://schemas.microsoft.com/office/drawing/2014/main" id="{1FD7884B-9756-74D6-2FD0-04357B7160CF}"/>
              </a:ext>
            </a:extLst>
          </p:cNvPr>
          <p:cNvSpPr txBox="1"/>
          <p:nvPr/>
        </p:nvSpPr>
        <p:spPr>
          <a:xfrm>
            <a:off x="1386510" y="4775972"/>
            <a:ext cx="5748808" cy="573362"/>
          </a:xfrm>
          <a:prstGeom prst="rect">
            <a:avLst/>
          </a:prstGeom>
          <a:noFill/>
        </p:spPr>
        <p:txBody>
          <a:bodyPr wrap="square" rtlCol="0">
            <a:spAutoFit/>
          </a:bodyPr>
          <a:lstStyle/>
          <a:p>
            <a:pPr>
              <a:lnSpc>
                <a:spcPct val="150000"/>
              </a:lnSpc>
            </a:pPr>
            <a:r>
              <a:rPr lang="en-US" sz="2400" b="1">
                <a:solidFill>
                  <a:srgbClr val="003366"/>
                </a:solidFill>
                <a:latin typeface="Lato" panose="020F0502020204030203" pitchFamily="34" charset="0"/>
                <a:ea typeface="Lato" panose="020F0502020204030203" pitchFamily="34" charset="0"/>
                <a:cs typeface="Lato" panose="020F0502020204030203" pitchFamily="34" charset="0"/>
              </a:rPr>
              <a:t>KẾT LUẬN - HƯỚNG PHÁT TRIỂN</a:t>
            </a:r>
            <a:endParaRPr lang="vi-VN" sz="2400" b="1">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18" name="Hình chữ nhật 6">
            <a:extLst>
              <a:ext uri="{FF2B5EF4-FFF2-40B4-BE49-F238E27FC236}">
                <a16:creationId xmlns:a16="http://schemas.microsoft.com/office/drawing/2014/main" id="{7D431AA5-F072-75AA-5641-9FB10B5CA7FB}"/>
              </a:ext>
            </a:extLst>
          </p:cNvPr>
          <p:cNvSpPr/>
          <p:nvPr/>
        </p:nvSpPr>
        <p:spPr>
          <a:xfrm>
            <a:off x="778933" y="2924826"/>
            <a:ext cx="557107" cy="5562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Lato" panose="020F0502020204030203" pitchFamily="34" charset="0"/>
                <a:ea typeface="Lato" panose="020F0502020204030203" pitchFamily="34" charset="0"/>
                <a:cs typeface="Lato" panose="020F0502020204030203" pitchFamily="34" charset="0"/>
              </a:rPr>
              <a:t>2</a:t>
            </a:r>
            <a:endParaRPr lang="vi-VN" sz="2400" b="1">
              <a:latin typeface="Lato" panose="020F0502020204030203" pitchFamily="34" charset="0"/>
              <a:ea typeface="Lato" panose="020F0502020204030203" pitchFamily="34" charset="0"/>
              <a:cs typeface="Lato" panose="020F0502020204030203" pitchFamily="34" charset="0"/>
            </a:endParaRPr>
          </a:p>
        </p:txBody>
      </p:sp>
      <p:sp>
        <p:nvSpPr>
          <p:cNvPr id="19" name="Hình chữ nhật 6">
            <a:extLst>
              <a:ext uri="{FF2B5EF4-FFF2-40B4-BE49-F238E27FC236}">
                <a16:creationId xmlns:a16="http://schemas.microsoft.com/office/drawing/2014/main" id="{4FFB82CC-B3B4-21CE-6EEB-3B9CB819DBD7}"/>
              </a:ext>
            </a:extLst>
          </p:cNvPr>
          <p:cNvSpPr/>
          <p:nvPr/>
        </p:nvSpPr>
        <p:spPr>
          <a:xfrm>
            <a:off x="778933" y="3875696"/>
            <a:ext cx="557107" cy="5562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Lato" panose="020F0502020204030203" pitchFamily="34" charset="0"/>
                <a:ea typeface="Lato" panose="020F0502020204030203" pitchFamily="34" charset="0"/>
                <a:cs typeface="Lato" panose="020F0502020204030203" pitchFamily="34" charset="0"/>
              </a:rPr>
              <a:t>3</a:t>
            </a:r>
            <a:endParaRPr lang="vi-VN" sz="2400" b="1">
              <a:latin typeface="Lato" panose="020F0502020204030203" pitchFamily="34" charset="0"/>
              <a:ea typeface="Lato" panose="020F0502020204030203" pitchFamily="34" charset="0"/>
              <a:cs typeface="Lato" panose="020F0502020204030203" pitchFamily="34" charset="0"/>
            </a:endParaRPr>
          </a:p>
        </p:txBody>
      </p:sp>
      <p:sp>
        <p:nvSpPr>
          <p:cNvPr id="20" name="Hình chữ nhật 6">
            <a:extLst>
              <a:ext uri="{FF2B5EF4-FFF2-40B4-BE49-F238E27FC236}">
                <a16:creationId xmlns:a16="http://schemas.microsoft.com/office/drawing/2014/main" id="{254E47D7-7335-D35B-A291-3B89B638AAF6}"/>
              </a:ext>
            </a:extLst>
          </p:cNvPr>
          <p:cNvSpPr/>
          <p:nvPr/>
        </p:nvSpPr>
        <p:spPr>
          <a:xfrm>
            <a:off x="778933" y="4826566"/>
            <a:ext cx="557107" cy="5562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Lato" panose="020F0502020204030203" pitchFamily="34" charset="0"/>
                <a:ea typeface="Lato" panose="020F0502020204030203" pitchFamily="34" charset="0"/>
                <a:cs typeface="Lato" panose="020F0502020204030203" pitchFamily="34" charset="0"/>
              </a:rPr>
              <a:t>4</a:t>
            </a:r>
            <a:endParaRPr lang="vi-VN" sz="2400" b="1">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304118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ình chữ nhật 73">
            <a:extLst>
              <a:ext uri="{FF2B5EF4-FFF2-40B4-BE49-F238E27FC236}">
                <a16:creationId xmlns:a16="http://schemas.microsoft.com/office/drawing/2014/main" id="{EECA7B10-9430-C00E-2092-00B0E2F6875A}"/>
              </a:ext>
            </a:extLst>
          </p:cNvPr>
          <p:cNvSpPr/>
          <p:nvPr/>
        </p:nvSpPr>
        <p:spPr>
          <a:xfrm>
            <a:off x="0" y="-9144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2B5E25B7-4190-DA39-BC03-C121A000E27E}"/>
              </a:ext>
            </a:extLst>
          </p:cNvPr>
          <p:cNvPicPr>
            <a:picLocks noChangeAspect="1"/>
          </p:cNvPicPr>
          <p:nvPr/>
        </p:nvPicPr>
        <p:blipFill>
          <a:blip r:embed="rId3"/>
          <a:stretch>
            <a:fillRect/>
          </a:stretch>
        </p:blipFill>
        <p:spPr>
          <a:xfrm>
            <a:off x="6811696" y="1620811"/>
            <a:ext cx="5300495" cy="4235554"/>
          </a:xfrm>
          <a:prstGeom prst="rect">
            <a:avLst/>
          </a:prstGeom>
        </p:spPr>
      </p:pic>
      <p:pic>
        <p:nvPicPr>
          <p:cNvPr id="9" name="Picture 8">
            <a:extLst>
              <a:ext uri="{FF2B5EF4-FFF2-40B4-BE49-F238E27FC236}">
                <a16:creationId xmlns:a16="http://schemas.microsoft.com/office/drawing/2014/main" id="{6EE4B7BF-4B18-C7DA-CED1-9F2E5CF75509}"/>
              </a:ext>
            </a:extLst>
          </p:cNvPr>
          <p:cNvPicPr>
            <a:picLocks noChangeAspect="1"/>
          </p:cNvPicPr>
          <p:nvPr/>
        </p:nvPicPr>
        <p:blipFill rotWithShape="1">
          <a:blip r:embed="rId4"/>
          <a:srcRect r="8092" b="34573"/>
          <a:stretch/>
        </p:blipFill>
        <p:spPr>
          <a:xfrm>
            <a:off x="209272" y="-2172667"/>
            <a:ext cx="6381755" cy="900956"/>
          </a:xfrm>
          <a:prstGeom prst="rect">
            <a:avLst/>
          </a:prstGeom>
        </p:spPr>
      </p:pic>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dirty="0"/>
          </a:p>
        </p:txBody>
      </p:sp>
      <p:pic>
        <p:nvPicPr>
          <p:cNvPr id="8" name="Picture 7">
            <a:extLst>
              <a:ext uri="{FF2B5EF4-FFF2-40B4-BE49-F238E27FC236}">
                <a16:creationId xmlns:a16="http://schemas.microsoft.com/office/drawing/2014/main" id="{7DE26E26-00AD-6EA8-3F7C-07C90F6859ED}"/>
              </a:ext>
            </a:extLst>
          </p:cNvPr>
          <p:cNvPicPr>
            <a:picLocks noChangeAspect="1"/>
          </p:cNvPicPr>
          <p:nvPr/>
        </p:nvPicPr>
        <p:blipFill rotWithShape="1">
          <a:blip r:embed="rId5"/>
          <a:srcRect t="1" r="34492" b="40361"/>
          <a:stretch/>
        </p:blipFill>
        <p:spPr>
          <a:xfrm>
            <a:off x="6941158" y="-2036902"/>
            <a:ext cx="5041570" cy="893728"/>
          </a:xfrm>
          <a:prstGeom prst="rect">
            <a:avLst/>
          </a:prstGeom>
        </p:spPr>
      </p:pic>
      <p:pic>
        <p:nvPicPr>
          <p:cNvPr id="10" name="Picture 9">
            <a:extLst>
              <a:ext uri="{FF2B5EF4-FFF2-40B4-BE49-F238E27FC236}">
                <a16:creationId xmlns:a16="http://schemas.microsoft.com/office/drawing/2014/main" id="{709433EF-B69E-F984-A4EA-3E4411DAF8F8}"/>
              </a:ext>
            </a:extLst>
          </p:cNvPr>
          <p:cNvPicPr>
            <a:picLocks noChangeAspect="1"/>
          </p:cNvPicPr>
          <p:nvPr/>
        </p:nvPicPr>
        <p:blipFill>
          <a:blip r:embed="rId6"/>
          <a:stretch>
            <a:fillRect/>
          </a:stretch>
        </p:blipFill>
        <p:spPr>
          <a:xfrm>
            <a:off x="217145" y="-1161972"/>
            <a:ext cx="4635500" cy="939800"/>
          </a:xfrm>
          <a:prstGeom prst="rect">
            <a:avLst/>
          </a:prstGeom>
        </p:spPr>
      </p:pic>
      <p:sp>
        <p:nvSpPr>
          <p:cNvPr id="17" name="Title 1">
            <a:extLst>
              <a:ext uri="{FF2B5EF4-FFF2-40B4-BE49-F238E27FC236}">
                <a16:creationId xmlns:a16="http://schemas.microsoft.com/office/drawing/2014/main" id="{DE67AE60-8C03-4A4D-B042-D54C4F9A9BA6}"/>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1</a:t>
            </a:r>
          </a:p>
        </p:txBody>
      </p:sp>
      <p:sp>
        <p:nvSpPr>
          <p:cNvPr id="18" name="Title 1">
            <a:extLst>
              <a:ext uri="{FF2B5EF4-FFF2-40B4-BE49-F238E27FC236}">
                <a16:creationId xmlns:a16="http://schemas.microsoft.com/office/drawing/2014/main" id="{D4D2F9B9-712B-1688-8756-8D1D5AB9F50D}"/>
              </a:ext>
            </a:extLst>
          </p:cNvPr>
          <p:cNvSpPr txBox="1">
            <a:spLocks/>
          </p:cNvSpPr>
          <p:nvPr/>
        </p:nvSpPr>
        <p:spPr>
          <a:xfrm>
            <a:off x="1032933" y="230370"/>
            <a:ext cx="6182449"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TỔNG QUAN DỰ ÁN</a:t>
            </a:r>
          </a:p>
        </p:txBody>
      </p:sp>
      <p:cxnSp>
        <p:nvCxnSpPr>
          <p:cNvPr id="19" name="Đường nối Thẳng 10">
            <a:extLst>
              <a:ext uri="{FF2B5EF4-FFF2-40B4-BE49-F238E27FC236}">
                <a16:creationId xmlns:a16="http://schemas.microsoft.com/office/drawing/2014/main" id="{52C3554C-701A-7E90-CA1C-3D7445F29963}"/>
              </a:ext>
            </a:extLst>
          </p:cNvPr>
          <p:cNvCxnSpPr>
            <a:cxnSpLocks/>
          </p:cNvCxnSpPr>
          <p:nvPr/>
        </p:nvCxnSpPr>
        <p:spPr>
          <a:xfrm flipV="1">
            <a:off x="1134533" y="753543"/>
            <a:ext cx="3976827" cy="114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1597EDC6-466C-01FE-1655-773D993011EA}"/>
              </a:ext>
            </a:extLst>
          </p:cNvPr>
          <p:cNvSpPr txBox="1">
            <a:spLocks/>
          </p:cNvSpPr>
          <p:nvPr/>
        </p:nvSpPr>
        <p:spPr>
          <a:xfrm>
            <a:off x="287868" y="945573"/>
            <a:ext cx="3554008" cy="398462"/>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1.1    Đặt vấn đề</a:t>
            </a:r>
          </a:p>
        </p:txBody>
      </p:sp>
      <p:sp>
        <p:nvSpPr>
          <p:cNvPr id="21" name="Title 1">
            <a:extLst>
              <a:ext uri="{FF2B5EF4-FFF2-40B4-BE49-F238E27FC236}">
                <a16:creationId xmlns:a16="http://schemas.microsoft.com/office/drawing/2014/main" id="{9D062E70-86C2-3F8D-E2B3-0A06EF9850B7}"/>
              </a:ext>
            </a:extLst>
          </p:cNvPr>
          <p:cNvSpPr txBox="1">
            <a:spLocks/>
          </p:cNvSpPr>
          <p:nvPr/>
        </p:nvSpPr>
        <p:spPr>
          <a:xfrm>
            <a:off x="1646676" y="4405700"/>
            <a:ext cx="2854408" cy="385894"/>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t>Bị mất trộm xe máy</a:t>
            </a:r>
          </a:p>
        </p:txBody>
      </p:sp>
      <p:sp>
        <p:nvSpPr>
          <p:cNvPr id="22" name="Title 1">
            <a:extLst>
              <a:ext uri="{FF2B5EF4-FFF2-40B4-BE49-F238E27FC236}">
                <a16:creationId xmlns:a16="http://schemas.microsoft.com/office/drawing/2014/main" id="{260EB492-7192-128B-AF3F-35C7AADB7E4E}"/>
              </a:ext>
            </a:extLst>
          </p:cNvPr>
          <p:cNvSpPr txBox="1">
            <a:spLocks/>
          </p:cNvSpPr>
          <p:nvPr/>
        </p:nvSpPr>
        <p:spPr>
          <a:xfrm>
            <a:off x="1646676" y="5085637"/>
            <a:ext cx="4218751" cy="385894"/>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t>Bị tai nạn liên qua đến xe máy</a:t>
            </a:r>
          </a:p>
        </p:txBody>
      </p:sp>
      <p:sp>
        <p:nvSpPr>
          <p:cNvPr id="23" name="Hộp Văn bản 12">
            <a:extLst>
              <a:ext uri="{FF2B5EF4-FFF2-40B4-BE49-F238E27FC236}">
                <a16:creationId xmlns:a16="http://schemas.microsoft.com/office/drawing/2014/main" id="{4654F3A0-60B4-0F5B-1EFE-905CA2450400}"/>
              </a:ext>
            </a:extLst>
          </p:cNvPr>
          <p:cNvSpPr txBox="1"/>
          <p:nvPr/>
        </p:nvSpPr>
        <p:spPr>
          <a:xfrm>
            <a:off x="338737" y="1539327"/>
            <a:ext cx="5637523" cy="807593"/>
          </a:xfrm>
          <a:prstGeom prst="rect">
            <a:avLst/>
          </a:prstGeom>
          <a:noFill/>
        </p:spPr>
        <p:txBody>
          <a:bodyPr wrap="square" rtlCol="0">
            <a:spAutoFit/>
          </a:bodyPr>
          <a:lstStyle/>
          <a:p>
            <a:pPr>
              <a:lnSpc>
                <a:spcPct val="170000"/>
              </a:lnSpc>
            </a:pP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2022 người Việt mua </a:t>
            </a: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3 triệu</a:t>
            </a:r>
            <a:r>
              <a:rPr lang="en-US" sz="2400" b="1"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xe máy</a:t>
            </a:r>
          </a:p>
        </p:txBody>
      </p:sp>
      <p:sp>
        <p:nvSpPr>
          <p:cNvPr id="24" name="Hộp Văn bản 12">
            <a:extLst>
              <a:ext uri="{FF2B5EF4-FFF2-40B4-BE49-F238E27FC236}">
                <a16:creationId xmlns:a16="http://schemas.microsoft.com/office/drawing/2014/main" id="{19180223-F9AC-98CC-4196-5E851227C0EC}"/>
              </a:ext>
            </a:extLst>
          </p:cNvPr>
          <p:cNvSpPr txBox="1"/>
          <p:nvPr/>
        </p:nvSpPr>
        <p:spPr>
          <a:xfrm>
            <a:off x="3251877" y="2178199"/>
            <a:ext cx="2873688" cy="807593"/>
          </a:xfrm>
          <a:prstGeom prst="rect">
            <a:avLst/>
          </a:prstGeom>
          <a:noFill/>
        </p:spPr>
        <p:txBody>
          <a:bodyPr wrap="square" rtlCol="0">
            <a:spAutoFit/>
          </a:bodyPr>
          <a:lstStyle/>
          <a:p>
            <a:pPr>
              <a:lnSpc>
                <a:spcPct val="170000"/>
              </a:lnSpc>
            </a:pP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8 nghìn</a:t>
            </a:r>
            <a:r>
              <a:rPr lang="en-US" sz="2400" b="1"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xe / ngày</a:t>
            </a:r>
          </a:p>
        </p:txBody>
      </p:sp>
      <p:sp>
        <p:nvSpPr>
          <p:cNvPr id="25" name="Hộp Văn bản 12">
            <a:extLst>
              <a:ext uri="{FF2B5EF4-FFF2-40B4-BE49-F238E27FC236}">
                <a16:creationId xmlns:a16="http://schemas.microsoft.com/office/drawing/2014/main" id="{2D386058-58B9-4F7E-BBCC-B61968DCBB30}"/>
              </a:ext>
            </a:extLst>
          </p:cNvPr>
          <p:cNvSpPr txBox="1"/>
          <p:nvPr/>
        </p:nvSpPr>
        <p:spPr>
          <a:xfrm>
            <a:off x="3251877" y="2818458"/>
            <a:ext cx="1859483" cy="807593"/>
          </a:xfrm>
          <a:prstGeom prst="rect">
            <a:avLst/>
          </a:prstGeom>
          <a:noFill/>
        </p:spPr>
        <p:txBody>
          <a:bodyPr wrap="square" rtlCol="0">
            <a:spAutoFit/>
          </a:bodyPr>
          <a:lstStyle/>
          <a:p>
            <a:pPr>
              <a:lnSpc>
                <a:spcPct val="170000"/>
              </a:lnSpc>
            </a:pPr>
            <a:r>
              <a:rPr lang="en-US" sz="3200" b="1" err="1">
                <a:solidFill>
                  <a:srgbClr val="003366"/>
                </a:solidFill>
                <a:latin typeface="Lato" panose="020F0502020204030203" pitchFamily="34" charset="0"/>
                <a:ea typeface="Lato" panose="020F0502020204030203" pitchFamily="34" charset="0"/>
                <a:cs typeface="Lato" panose="020F0502020204030203" pitchFamily="34" charset="0"/>
              </a:rPr>
              <a:t>6</a:t>
            </a:r>
            <a:r>
              <a:rPr lang="en-US" sz="2400" b="1" err="1">
                <a:solidFill>
                  <a:srgbClr val="003366"/>
                </a:solidFill>
                <a:latin typeface="Lato" panose="020F0502020204030203" pitchFamily="34" charset="0"/>
                <a:ea typeface="Lato" panose="020F0502020204030203" pitchFamily="34" charset="0"/>
                <a:cs typeface="Lato" panose="020F0502020204030203" pitchFamily="34" charset="0"/>
              </a:rPr>
              <a:t> </a:t>
            </a: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xe / phút</a:t>
            </a:r>
          </a:p>
        </p:txBody>
      </p:sp>
      <p:sp>
        <p:nvSpPr>
          <p:cNvPr id="26" name="Hộp Văn bản 12">
            <a:extLst>
              <a:ext uri="{FF2B5EF4-FFF2-40B4-BE49-F238E27FC236}">
                <a16:creationId xmlns:a16="http://schemas.microsoft.com/office/drawing/2014/main" id="{A954C375-B2ED-9E72-E804-DC3954928E99}"/>
              </a:ext>
            </a:extLst>
          </p:cNvPr>
          <p:cNvSpPr txBox="1"/>
          <p:nvPr/>
        </p:nvSpPr>
        <p:spPr>
          <a:xfrm>
            <a:off x="338736" y="4198492"/>
            <a:ext cx="1405003" cy="628762"/>
          </a:xfrm>
          <a:prstGeom prst="rect">
            <a:avLst/>
          </a:prstGeom>
          <a:noFill/>
        </p:spPr>
        <p:txBody>
          <a:bodyPr wrap="square" rtlCol="0">
            <a:spAutoFit/>
          </a:bodyPr>
          <a:lstStyle/>
          <a:p>
            <a:pPr>
              <a:lnSpc>
                <a:spcPct val="170000"/>
              </a:lnSpc>
            </a:pPr>
            <a:r>
              <a:rPr lang="en-US" sz="2400" err="1">
                <a:solidFill>
                  <a:srgbClr val="003366"/>
                </a:solidFill>
                <a:latin typeface="Lato" panose="020F0502020204030203" pitchFamily="34" charset="0"/>
                <a:ea typeface="Lato" panose="020F0502020204030203" pitchFamily="34" charset="0"/>
                <a:cs typeface="Lato" panose="020F0502020204030203" pitchFamily="34" charset="0"/>
              </a:rPr>
              <a:t>Vấn đề:</a:t>
            </a:r>
          </a:p>
        </p:txBody>
      </p:sp>
    </p:spTree>
    <p:extLst>
      <p:ext uri="{BB962C8B-B14F-4D97-AF65-F5344CB8AC3E}">
        <p14:creationId xmlns:p14="http://schemas.microsoft.com/office/powerpoint/2010/main" val="22143377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ình chữ nhật 73">
            <a:extLst>
              <a:ext uri="{FF2B5EF4-FFF2-40B4-BE49-F238E27FC236}">
                <a16:creationId xmlns:a16="http://schemas.microsoft.com/office/drawing/2014/main" id="{EECA7B10-9430-C00E-2092-00B0E2F6875A}"/>
              </a:ext>
            </a:extLst>
          </p:cNvPr>
          <p:cNvSpPr/>
          <p:nvPr/>
        </p:nvSpPr>
        <p:spPr>
          <a:xfrm>
            <a:off x="0" y="-6635"/>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Google Shape;849;p25">
            <a:extLst>
              <a:ext uri="{FF2B5EF4-FFF2-40B4-BE49-F238E27FC236}">
                <a16:creationId xmlns:a16="http://schemas.microsoft.com/office/drawing/2014/main" id="{470C7038-0CB7-A23D-ED91-129323ADCCEF}"/>
              </a:ext>
            </a:extLst>
          </p:cNvPr>
          <p:cNvSpPr/>
          <p:nvPr/>
        </p:nvSpPr>
        <p:spPr>
          <a:xfrm>
            <a:off x="376927" y="1646119"/>
            <a:ext cx="5538964" cy="2808250"/>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17" name="Title 1">
            <a:extLst>
              <a:ext uri="{FF2B5EF4-FFF2-40B4-BE49-F238E27FC236}">
                <a16:creationId xmlns:a16="http://schemas.microsoft.com/office/drawing/2014/main" id="{DE67AE60-8C03-4A4D-B042-D54C4F9A9BA6}"/>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1</a:t>
            </a:r>
          </a:p>
        </p:txBody>
      </p:sp>
      <p:sp>
        <p:nvSpPr>
          <p:cNvPr id="3" name="Title 1">
            <a:extLst>
              <a:ext uri="{FF2B5EF4-FFF2-40B4-BE49-F238E27FC236}">
                <a16:creationId xmlns:a16="http://schemas.microsoft.com/office/drawing/2014/main" id="{92038EBA-8A8D-BECB-CCDF-C387260133A5}"/>
              </a:ext>
            </a:extLst>
          </p:cNvPr>
          <p:cNvSpPr txBox="1">
            <a:spLocks/>
          </p:cNvSpPr>
          <p:nvPr/>
        </p:nvSpPr>
        <p:spPr>
          <a:xfrm>
            <a:off x="287868" y="945573"/>
            <a:ext cx="3554008" cy="398462"/>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1.1    Đặt vấn đề</a:t>
            </a:r>
          </a:p>
        </p:txBody>
      </p:sp>
      <p:sp>
        <p:nvSpPr>
          <p:cNvPr id="30" name="Title 1">
            <a:extLst>
              <a:ext uri="{FF2B5EF4-FFF2-40B4-BE49-F238E27FC236}">
                <a16:creationId xmlns:a16="http://schemas.microsoft.com/office/drawing/2014/main" id="{65EEE4A5-2629-2902-3690-FCA8C4C691C0}"/>
              </a:ext>
            </a:extLst>
          </p:cNvPr>
          <p:cNvSpPr txBox="1">
            <a:spLocks/>
          </p:cNvSpPr>
          <p:nvPr/>
        </p:nvSpPr>
        <p:spPr>
          <a:xfrm>
            <a:off x="6508680" y="5228850"/>
            <a:ext cx="5090530" cy="458253"/>
          </a:xfrm>
          <a:prstGeom prst="rect">
            <a:avLst/>
          </a:prstGeom>
          <a:solidFill>
            <a:srgbClr val="003366"/>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000"/>
              <a:t>NHU CẦU HỆ THỐNG CẢNH BÁO SỚM</a:t>
            </a:r>
          </a:p>
        </p:txBody>
      </p:sp>
      <p:sp>
        <p:nvSpPr>
          <p:cNvPr id="8" name="Title 1">
            <a:extLst>
              <a:ext uri="{FF2B5EF4-FFF2-40B4-BE49-F238E27FC236}">
                <a16:creationId xmlns:a16="http://schemas.microsoft.com/office/drawing/2014/main" id="{02EC229A-3222-D5C8-40CD-67458E3443AF}"/>
              </a:ext>
            </a:extLst>
          </p:cNvPr>
          <p:cNvSpPr txBox="1">
            <a:spLocks/>
          </p:cNvSpPr>
          <p:nvPr/>
        </p:nvSpPr>
        <p:spPr>
          <a:xfrm>
            <a:off x="1032933" y="230370"/>
            <a:ext cx="6182449"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TỔNG QUAN DỰ ÁN</a:t>
            </a:r>
          </a:p>
        </p:txBody>
      </p:sp>
      <p:cxnSp>
        <p:nvCxnSpPr>
          <p:cNvPr id="9" name="Đường nối Thẳng 10">
            <a:extLst>
              <a:ext uri="{FF2B5EF4-FFF2-40B4-BE49-F238E27FC236}">
                <a16:creationId xmlns:a16="http://schemas.microsoft.com/office/drawing/2014/main" id="{EEC9DB22-E1F2-0770-18EA-14234A6CD2BB}"/>
              </a:ext>
            </a:extLst>
          </p:cNvPr>
          <p:cNvCxnSpPr>
            <a:cxnSpLocks/>
          </p:cNvCxnSpPr>
          <p:nvPr/>
        </p:nvCxnSpPr>
        <p:spPr>
          <a:xfrm flipV="1">
            <a:off x="1134533" y="753543"/>
            <a:ext cx="3976827" cy="114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13314" name="Picture 2" descr="Tổng hợp Remote Chống Trộm Xe Máy giá rẻ, bán chạy tháng 8/2023 - BeeCost">
            <a:extLst>
              <a:ext uri="{FF2B5EF4-FFF2-40B4-BE49-F238E27FC236}">
                <a16:creationId xmlns:a16="http://schemas.microsoft.com/office/drawing/2014/main" id="{DB10E455-2935-44C6-A173-B2BB0D251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6" t="1792" r="11405" b="11229"/>
          <a:stretch/>
        </p:blipFill>
        <p:spPr bwMode="auto">
          <a:xfrm rot="5400000">
            <a:off x="3716320" y="2094642"/>
            <a:ext cx="2077115" cy="2235708"/>
          </a:xfrm>
          <a:prstGeom prst="rect">
            <a:avLst/>
          </a:prstGeom>
          <a:noFill/>
          <a:extLst>
            <a:ext uri="{909E8E84-426E-40DD-AFC4-6F175D3DCCD1}">
              <a14:hiddenFill xmlns:a14="http://schemas.microsoft.com/office/drawing/2010/main">
                <a:solidFill>
                  <a:srgbClr val="FFFFFF"/>
                </a:solidFill>
              </a14:hiddenFill>
            </a:ext>
          </a:extLst>
        </p:spPr>
      </p:pic>
      <p:sp>
        <p:nvSpPr>
          <p:cNvPr id="13" name="Hộp Văn bản 12">
            <a:extLst>
              <a:ext uri="{FF2B5EF4-FFF2-40B4-BE49-F238E27FC236}">
                <a16:creationId xmlns:a16="http://schemas.microsoft.com/office/drawing/2014/main" id="{ECB85FF6-5276-2AF3-2E39-0DD3E89CD325}"/>
              </a:ext>
            </a:extLst>
          </p:cNvPr>
          <p:cNvSpPr txBox="1"/>
          <p:nvPr/>
        </p:nvSpPr>
        <p:spPr>
          <a:xfrm>
            <a:off x="376927" y="1680869"/>
            <a:ext cx="3839804" cy="2759217"/>
          </a:xfrm>
          <a:prstGeom prst="rect">
            <a:avLst/>
          </a:prstGeom>
          <a:noFill/>
        </p:spPr>
        <p:txBody>
          <a:bodyPr wrap="square" rtlCol="0">
            <a:spAutoFit/>
          </a:bodyPr>
          <a:lstStyle/>
          <a:p>
            <a:pPr>
              <a:lnSpc>
                <a:spcPct val="170000"/>
              </a:lnSpc>
            </a:pPr>
            <a:r>
              <a:rPr lang="vi-VN" sz="2100" b="1" i="1">
                <a:solidFill>
                  <a:srgbClr val="003366"/>
                </a:solidFill>
                <a:latin typeface="Lato" panose="020F0502020204030203" pitchFamily="34" charset="0"/>
                <a:ea typeface="Lato" panose="020F0502020204030203" pitchFamily="34" charset="0"/>
                <a:cs typeface="Lato" panose="020F0502020204030203" pitchFamily="34" charset="0"/>
              </a:rPr>
              <a:t>Ưu</a:t>
            </a:r>
            <a:r>
              <a:rPr lang="vi-VN" sz="2100">
                <a:solidFill>
                  <a:srgbClr val="003366"/>
                </a:solidFill>
                <a:latin typeface="Lato" panose="020F0502020204030203" pitchFamily="34" charset="0"/>
                <a:ea typeface="Lato" panose="020F0502020204030203" pitchFamily="34" charset="0"/>
                <a:cs typeface="Lato" panose="020F0502020204030203" pitchFamily="34" charset="0"/>
              </a:rPr>
              <a:t>: giá rẻ (300k), năng lượng tiêu thụ thấp</a:t>
            </a:r>
            <a:br>
              <a:rPr lang="vi-VN" sz="2100">
                <a:solidFill>
                  <a:srgbClr val="003366"/>
                </a:solidFill>
                <a:latin typeface="Lato" panose="020F0502020204030203" pitchFamily="34" charset="0"/>
                <a:ea typeface="Lato" panose="020F0502020204030203" pitchFamily="34" charset="0"/>
                <a:cs typeface="Lato" panose="020F0502020204030203" pitchFamily="34" charset="0"/>
              </a:rPr>
            </a:br>
            <a:r>
              <a:rPr lang="vi-VN" sz="2100" b="1" i="1">
                <a:solidFill>
                  <a:srgbClr val="003366"/>
                </a:solidFill>
                <a:latin typeface="Lato" panose="020F0502020204030203" pitchFamily="34" charset="0"/>
                <a:ea typeface="Lato" panose="020F0502020204030203" pitchFamily="34" charset="0"/>
                <a:cs typeface="Lato" panose="020F0502020204030203" pitchFamily="34" charset="0"/>
              </a:rPr>
              <a:t>Nhược</a:t>
            </a:r>
            <a:r>
              <a:rPr lang="vi-VN" sz="2100">
                <a:solidFill>
                  <a:srgbClr val="003366"/>
                </a:solidFill>
                <a:latin typeface="Lato" panose="020F0502020204030203" pitchFamily="34" charset="0"/>
                <a:ea typeface="Lato" panose="020F0502020204030203" pitchFamily="34" charset="0"/>
                <a:cs typeface="Lato" panose="020F0502020204030203" pitchFamily="34" charset="0"/>
              </a:rPr>
              <a:t>: không định vị được </a:t>
            </a:r>
          </a:p>
          <a:p>
            <a:pPr>
              <a:lnSpc>
                <a:spcPct val="170000"/>
              </a:lnSpc>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xe; hú còi gây phiền toái khi quên tắt chống trộm</a:t>
            </a:r>
          </a:p>
        </p:txBody>
      </p:sp>
      <p:sp>
        <p:nvSpPr>
          <p:cNvPr id="15" name="Title 1">
            <a:extLst>
              <a:ext uri="{FF2B5EF4-FFF2-40B4-BE49-F238E27FC236}">
                <a16:creationId xmlns:a16="http://schemas.microsoft.com/office/drawing/2014/main" id="{8B84EF29-1C77-82F3-F13F-ADCE0A7FCE2E}"/>
              </a:ext>
            </a:extLst>
          </p:cNvPr>
          <p:cNvSpPr txBox="1">
            <a:spLocks/>
          </p:cNvSpPr>
          <p:nvPr/>
        </p:nvSpPr>
        <p:spPr>
          <a:xfrm>
            <a:off x="1852758" y="1456013"/>
            <a:ext cx="2587302" cy="368774"/>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VietDS</a:t>
            </a:r>
          </a:p>
        </p:txBody>
      </p:sp>
      <p:sp>
        <p:nvSpPr>
          <p:cNvPr id="18" name="Google Shape;849;p25">
            <a:extLst>
              <a:ext uri="{FF2B5EF4-FFF2-40B4-BE49-F238E27FC236}">
                <a16:creationId xmlns:a16="http://schemas.microsoft.com/office/drawing/2014/main" id="{E28A9394-6C3F-0B89-C860-798004C850B1}"/>
              </a:ext>
            </a:extLst>
          </p:cNvPr>
          <p:cNvSpPr/>
          <p:nvPr/>
        </p:nvSpPr>
        <p:spPr>
          <a:xfrm>
            <a:off x="6284463" y="1634941"/>
            <a:ext cx="5538964" cy="2805146"/>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Hộp Văn bản 12">
            <a:extLst>
              <a:ext uri="{FF2B5EF4-FFF2-40B4-BE49-F238E27FC236}">
                <a16:creationId xmlns:a16="http://schemas.microsoft.com/office/drawing/2014/main" id="{31E549DA-F143-87AC-0605-EBED45A9A741}"/>
              </a:ext>
            </a:extLst>
          </p:cNvPr>
          <p:cNvSpPr txBox="1"/>
          <p:nvPr/>
        </p:nvSpPr>
        <p:spPr>
          <a:xfrm>
            <a:off x="6294112" y="1697291"/>
            <a:ext cx="3839804" cy="2209900"/>
          </a:xfrm>
          <a:prstGeom prst="rect">
            <a:avLst/>
          </a:prstGeom>
          <a:noFill/>
        </p:spPr>
        <p:txBody>
          <a:bodyPr wrap="square" rtlCol="0">
            <a:spAutoFit/>
          </a:bodyPr>
          <a:lstStyle/>
          <a:p>
            <a:pPr>
              <a:lnSpc>
                <a:spcPct val="170000"/>
              </a:lnSpc>
            </a:pPr>
            <a:r>
              <a:rPr lang="vi-VN" sz="2100" b="1" i="1">
                <a:solidFill>
                  <a:srgbClr val="003366"/>
                </a:solidFill>
                <a:latin typeface="Lato" panose="020F0502020204030203" pitchFamily="34" charset="0"/>
                <a:ea typeface="Lato" panose="020F0502020204030203" pitchFamily="34" charset="0"/>
                <a:cs typeface="Lato" panose="020F0502020204030203" pitchFamily="34" charset="0"/>
              </a:rPr>
              <a:t>Ưu</a:t>
            </a:r>
            <a:r>
              <a:rPr lang="vi-VN" sz="2100">
                <a:solidFill>
                  <a:srgbClr val="003366"/>
                </a:solidFill>
                <a:latin typeface="Lato" panose="020F0502020204030203" pitchFamily="34" charset="0"/>
                <a:ea typeface="Lato" panose="020F0502020204030203" pitchFamily="34" charset="0"/>
                <a:cs typeface="Lato" panose="020F0502020204030203" pitchFamily="34" charset="0"/>
              </a:rPr>
              <a:t>: định vị tốt, cảnh báo tốc độ, giám sát hành trình, tắt động cơ xe</a:t>
            </a:r>
            <a:br>
              <a:rPr lang="vi-VN" sz="2100">
                <a:solidFill>
                  <a:srgbClr val="003366"/>
                </a:solidFill>
                <a:latin typeface="Lato" panose="020F0502020204030203" pitchFamily="34" charset="0"/>
                <a:ea typeface="Lato" panose="020F0502020204030203" pitchFamily="34" charset="0"/>
                <a:cs typeface="Lato" panose="020F0502020204030203" pitchFamily="34" charset="0"/>
              </a:rPr>
            </a:br>
            <a:r>
              <a:rPr lang="vi-VN" sz="2100" b="1" i="1">
                <a:solidFill>
                  <a:srgbClr val="003366"/>
                </a:solidFill>
                <a:latin typeface="Lato" panose="020F0502020204030203" pitchFamily="34" charset="0"/>
                <a:ea typeface="Lato" panose="020F0502020204030203" pitchFamily="34" charset="0"/>
                <a:cs typeface="Lato" panose="020F0502020204030203" pitchFamily="34" charset="0"/>
              </a:rPr>
              <a:t>Nhược</a:t>
            </a:r>
            <a:r>
              <a:rPr lang="vi-VN" sz="2100">
                <a:solidFill>
                  <a:srgbClr val="003366"/>
                </a:solidFill>
                <a:latin typeface="Lato" panose="020F0502020204030203" pitchFamily="34" charset="0"/>
                <a:ea typeface="Lato" panose="020F0502020204030203" pitchFamily="34" charset="0"/>
                <a:cs typeface="Lato" panose="020F0502020204030203" pitchFamily="34" charset="0"/>
              </a:rPr>
              <a:t>: giá cao 1,4 - 4,7 triệu</a:t>
            </a:r>
          </a:p>
        </p:txBody>
      </p:sp>
      <p:pic>
        <p:nvPicPr>
          <p:cNvPr id="7" name="Picture 6">
            <a:extLst>
              <a:ext uri="{FF2B5EF4-FFF2-40B4-BE49-F238E27FC236}">
                <a16:creationId xmlns:a16="http://schemas.microsoft.com/office/drawing/2014/main" id="{FDD4167C-69B0-5345-E3AC-05C621425F02}"/>
              </a:ext>
            </a:extLst>
          </p:cNvPr>
          <p:cNvPicPr>
            <a:picLocks noChangeAspect="1"/>
          </p:cNvPicPr>
          <p:nvPr/>
        </p:nvPicPr>
        <p:blipFill>
          <a:blip r:embed="rId4"/>
          <a:stretch>
            <a:fillRect/>
          </a:stretch>
        </p:blipFill>
        <p:spPr>
          <a:xfrm rot="5400000">
            <a:off x="9666177" y="2199298"/>
            <a:ext cx="2189292" cy="1580460"/>
          </a:xfrm>
          <a:prstGeom prst="rect">
            <a:avLst/>
          </a:prstGeom>
        </p:spPr>
      </p:pic>
      <p:sp>
        <p:nvSpPr>
          <p:cNvPr id="20" name="Title 1">
            <a:extLst>
              <a:ext uri="{FF2B5EF4-FFF2-40B4-BE49-F238E27FC236}">
                <a16:creationId xmlns:a16="http://schemas.microsoft.com/office/drawing/2014/main" id="{9CF38D64-F67F-EE66-A0C4-E792E90545F1}"/>
              </a:ext>
            </a:extLst>
          </p:cNvPr>
          <p:cNvSpPr txBox="1">
            <a:spLocks/>
          </p:cNvSpPr>
          <p:nvPr/>
        </p:nvSpPr>
        <p:spPr>
          <a:xfrm>
            <a:off x="7862860" y="1457957"/>
            <a:ext cx="2587302" cy="365686"/>
          </a:xfrm>
          <a:prstGeom prst="rect">
            <a:avLst/>
          </a:prstGeom>
          <a:solidFill>
            <a:srgbClr val="003366"/>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2100"/>
              <a:t>Viettel</a:t>
            </a:r>
          </a:p>
        </p:txBody>
      </p:sp>
      <p:sp>
        <p:nvSpPr>
          <p:cNvPr id="22" name="Title 1">
            <a:extLst>
              <a:ext uri="{FF2B5EF4-FFF2-40B4-BE49-F238E27FC236}">
                <a16:creationId xmlns:a16="http://schemas.microsoft.com/office/drawing/2014/main" id="{7632DDC2-4BC5-174B-AA2A-9ED7B899A498}"/>
              </a:ext>
            </a:extLst>
          </p:cNvPr>
          <p:cNvSpPr txBox="1">
            <a:spLocks/>
          </p:cNvSpPr>
          <p:nvPr/>
        </p:nvSpPr>
        <p:spPr>
          <a:xfrm>
            <a:off x="4672973" y="1457957"/>
            <a:ext cx="2854408" cy="365686"/>
          </a:xfrm>
          <a:prstGeom prst="rect">
            <a:avLst/>
          </a:prstGeom>
          <a:solidFill>
            <a:srgbClr val="C00000"/>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t>Bị mất trộm xe máy</a:t>
            </a:r>
          </a:p>
        </p:txBody>
      </p:sp>
      <p:sp>
        <p:nvSpPr>
          <p:cNvPr id="24" name="Google Shape;849;p25">
            <a:extLst>
              <a:ext uri="{FF2B5EF4-FFF2-40B4-BE49-F238E27FC236}">
                <a16:creationId xmlns:a16="http://schemas.microsoft.com/office/drawing/2014/main" id="{3A32A698-E4C5-893B-F4EE-57993530A2DD}"/>
              </a:ext>
            </a:extLst>
          </p:cNvPr>
          <p:cNvSpPr/>
          <p:nvPr/>
        </p:nvSpPr>
        <p:spPr>
          <a:xfrm>
            <a:off x="376927" y="4982188"/>
            <a:ext cx="5538964" cy="1049983"/>
          </a:xfrm>
          <a:prstGeom prst="roundRect">
            <a:avLst>
              <a:gd name="adj" fmla="val 5989"/>
            </a:avLst>
          </a:prstGeom>
          <a:solidFill>
            <a:schemeClr val="bg1"/>
          </a:solidFill>
          <a:ln w="9525" cap="flat" cmpd="sng">
            <a:solidFill>
              <a:srgbClr val="003366"/>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Title 1">
            <a:extLst>
              <a:ext uri="{FF2B5EF4-FFF2-40B4-BE49-F238E27FC236}">
                <a16:creationId xmlns:a16="http://schemas.microsoft.com/office/drawing/2014/main" id="{8B993EFA-535D-AD42-333A-B73262203EF5}"/>
              </a:ext>
            </a:extLst>
          </p:cNvPr>
          <p:cNvSpPr txBox="1">
            <a:spLocks/>
          </p:cNvSpPr>
          <p:nvPr/>
        </p:nvSpPr>
        <p:spPr>
          <a:xfrm>
            <a:off x="1013570" y="4789237"/>
            <a:ext cx="4218751" cy="385894"/>
          </a:xfrm>
          <a:prstGeom prst="rect">
            <a:avLst/>
          </a:prstGeom>
          <a:solidFill>
            <a:srgbClr val="C00000"/>
          </a:solidFill>
        </p:spPr>
        <p:txBody>
          <a:bodyPr anchor="ct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t>Bị tai nạn liên qua đến xe máy</a:t>
            </a:r>
          </a:p>
        </p:txBody>
      </p:sp>
      <p:sp>
        <p:nvSpPr>
          <p:cNvPr id="25" name="Hộp Văn bản 12">
            <a:extLst>
              <a:ext uri="{FF2B5EF4-FFF2-40B4-BE49-F238E27FC236}">
                <a16:creationId xmlns:a16="http://schemas.microsoft.com/office/drawing/2014/main" id="{7020D94C-0A8C-BBEE-4112-D30FC26A2395}"/>
              </a:ext>
            </a:extLst>
          </p:cNvPr>
          <p:cNvSpPr txBox="1"/>
          <p:nvPr/>
        </p:nvSpPr>
        <p:spPr>
          <a:xfrm>
            <a:off x="352471" y="5177131"/>
            <a:ext cx="5899184" cy="561692"/>
          </a:xfrm>
          <a:prstGeom prst="rect">
            <a:avLst/>
          </a:prstGeom>
          <a:noFill/>
        </p:spPr>
        <p:txBody>
          <a:bodyPr wrap="square" rtlCol="0">
            <a:spAutoFit/>
          </a:bodyPr>
          <a:lstStyle/>
          <a:p>
            <a:pPr>
              <a:lnSpc>
                <a:spcPct val="170000"/>
              </a:lnSpc>
            </a:pPr>
            <a:r>
              <a:rPr lang="vi-VN" sz="2100">
                <a:solidFill>
                  <a:srgbClr val="003366"/>
                </a:solidFill>
                <a:latin typeface="Lato" panose="020F0502020204030203" pitchFamily="34" charset="0"/>
                <a:ea typeface="Lato" panose="020F0502020204030203" pitchFamily="34" charset="0"/>
                <a:cs typeface="Lato" panose="020F0502020204030203" pitchFamily="34" charset="0"/>
              </a:rPr>
              <a:t>Chưa có sản phẩm thương mại trên thị trường</a:t>
            </a:r>
          </a:p>
        </p:txBody>
      </p:sp>
    </p:spTree>
    <p:extLst>
      <p:ext uri="{BB962C8B-B14F-4D97-AF65-F5344CB8AC3E}">
        <p14:creationId xmlns:p14="http://schemas.microsoft.com/office/powerpoint/2010/main" val="122205627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ình chữ nhật 73">
            <a:extLst>
              <a:ext uri="{FF2B5EF4-FFF2-40B4-BE49-F238E27FC236}">
                <a16:creationId xmlns:a16="http://schemas.microsoft.com/office/drawing/2014/main" id="{EECA7B10-9430-C00E-2092-00B0E2F6875A}"/>
              </a:ext>
            </a:extLst>
          </p:cNvPr>
          <p:cNvSpPr/>
          <p:nvPr/>
        </p:nvSpPr>
        <p:spPr>
          <a:xfrm>
            <a:off x="0" y="-91440"/>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17" name="Title 1">
            <a:extLst>
              <a:ext uri="{FF2B5EF4-FFF2-40B4-BE49-F238E27FC236}">
                <a16:creationId xmlns:a16="http://schemas.microsoft.com/office/drawing/2014/main" id="{DE67AE60-8C03-4A4D-B042-D54C4F9A9BA6}"/>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1</a:t>
            </a:r>
          </a:p>
        </p:txBody>
      </p:sp>
      <p:sp>
        <p:nvSpPr>
          <p:cNvPr id="3" name="Title 1">
            <a:extLst>
              <a:ext uri="{FF2B5EF4-FFF2-40B4-BE49-F238E27FC236}">
                <a16:creationId xmlns:a16="http://schemas.microsoft.com/office/drawing/2014/main" id="{92038EBA-8A8D-BECB-CCDF-C387260133A5}"/>
              </a:ext>
            </a:extLst>
          </p:cNvPr>
          <p:cNvSpPr txBox="1">
            <a:spLocks/>
          </p:cNvSpPr>
          <p:nvPr/>
        </p:nvSpPr>
        <p:spPr>
          <a:xfrm>
            <a:off x="287867" y="945572"/>
            <a:ext cx="5095015"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1.2    Mục tiêu của đồ án tốt nghiệp</a:t>
            </a:r>
          </a:p>
        </p:txBody>
      </p:sp>
      <p:sp>
        <p:nvSpPr>
          <p:cNvPr id="11" name="Text Placeholder 2">
            <a:extLst>
              <a:ext uri="{FF2B5EF4-FFF2-40B4-BE49-F238E27FC236}">
                <a16:creationId xmlns:a16="http://schemas.microsoft.com/office/drawing/2014/main" id="{FF9F090F-3D27-B2F2-7D16-8440B9F788C4}"/>
              </a:ext>
            </a:extLst>
          </p:cNvPr>
          <p:cNvSpPr txBox="1">
            <a:spLocks/>
          </p:cNvSpPr>
          <p:nvPr/>
        </p:nvSpPr>
        <p:spPr>
          <a:xfrm>
            <a:off x="998800" y="2064325"/>
            <a:ext cx="11193200" cy="13048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100">
                <a:solidFill>
                  <a:srgbClr val="002060"/>
                </a:solidFill>
              </a:rPr>
              <a:t>Mất trộm xe máy</a:t>
            </a:r>
          </a:p>
          <a:p>
            <a:pPr>
              <a:lnSpc>
                <a:spcPct val="150000"/>
              </a:lnSpc>
            </a:pPr>
            <a:r>
              <a:rPr lang="en-US" sz="2100">
                <a:solidFill>
                  <a:srgbClr val="002060"/>
                </a:solidFill>
              </a:rPr>
              <a:t>Tai nạn xe máy</a:t>
            </a:r>
          </a:p>
        </p:txBody>
      </p:sp>
      <p:sp>
        <p:nvSpPr>
          <p:cNvPr id="13" name="Hộp Văn bản 12">
            <a:extLst>
              <a:ext uri="{FF2B5EF4-FFF2-40B4-BE49-F238E27FC236}">
                <a16:creationId xmlns:a16="http://schemas.microsoft.com/office/drawing/2014/main" id="{C0F09339-61B1-6668-28E7-6F4E33A4A7BE}"/>
              </a:ext>
            </a:extLst>
          </p:cNvPr>
          <p:cNvSpPr txBox="1"/>
          <p:nvPr/>
        </p:nvSpPr>
        <p:spPr>
          <a:xfrm>
            <a:off x="618067" y="1360640"/>
            <a:ext cx="10154867" cy="718210"/>
          </a:xfrm>
          <a:prstGeom prst="rect">
            <a:avLst/>
          </a:prstGeom>
          <a:noFill/>
        </p:spPr>
        <p:txBody>
          <a:bodyPr wrap="square" rtlCol="0">
            <a:spAutoFit/>
          </a:bodyPr>
          <a:lstStyle/>
          <a:p>
            <a:pPr>
              <a:lnSpc>
                <a:spcPct val="17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Xây dựng hệ thống IOT có khả năng </a:t>
            </a:r>
            <a:r>
              <a:rPr lang="en-US" sz="2800" b="1">
                <a:solidFill>
                  <a:srgbClr val="003366"/>
                </a:solidFill>
                <a:latin typeface="Lato" panose="020F0502020204030203" pitchFamily="34" charset="0"/>
                <a:ea typeface="Lato" panose="020F0502020204030203" pitchFamily="34" charset="0"/>
                <a:cs typeface="Lato" panose="020F0502020204030203" pitchFamily="34" charset="0"/>
              </a:rPr>
              <a:t>phát hiện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và </a:t>
            </a:r>
            <a:r>
              <a:rPr lang="en-US" sz="2800" b="1">
                <a:solidFill>
                  <a:srgbClr val="003366"/>
                </a:solidFill>
                <a:latin typeface="Lato" panose="020F0502020204030203" pitchFamily="34" charset="0"/>
                <a:ea typeface="Lato" panose="020F0502020204030203" pitchFamily="34" charset="0"/>
                <a:cs typeface="Lato" panose="020F0502020204030203" pitchFamily="34" charset="0"/>
              </a:rPr>
              <a:t>cảnh báo </a:t>
            </a:r>
            <a:r>
              <a:rPr lang="en-US" sz="2100">
                <a:solidFill>
                  <a:srgbClr val="003366"/>
                </a:solidFill>
                <a:latin typeface="Lato" panose="020F0502020204030203" pitchFamily="34" charset="0"/>
                <a:ea typeface="Lato" panose="020F0502020204030203" pitchFamily="34" charset="0"/>
                <a:cs typeface="Lato" panose="020F0502020204030203" pitchFamily="34" charset="0"/>
              </a:rPr>
              <a:t>kịp thời:</a:t>
            </a:r>
            <a:endParaRPr lang="vi-VN" sz="2100">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6" name="Hộp Văn bản 12">
            <a:extLst>
              <a:ext uri="{FF2B5EF4-FFF2-40B4-BE49-F238E27FC236}">
                <a16:creationId xmlns:a16="http://schemas.microsoft.com/office/drawing/2014/main" id="{D0291FEF-E994-E886-1AF7-2C5F8315E883}"/>
              </a:ext>
            </a:extLst>
          </p:cNvPr>
          <p:cNvSpPr txBox="1"/>
          <p:nvPr/>
        </p:nvSpPr>
        <p:spPr>
          <a:xfrm>
            <a:off x="618067" y="3348099"/>
            <a:ext cx="10744200" cy="1111138"/>
          </a:xfrm>
          <a:prstGeom prst="rect">
            <a:avLst/>
          </a:prstGeom>
          <a:noFill/>
        </p:spPr>
        <p:txBody>
          <a:bodyPr wrap="square" rtlCol="0">
            <a:spAutoFit/>
          </a:bodyPr>
          <a:lstStyle/>
          <a:p>
            <a:pPr>
              <a:lnSpc>
                <a:spcPct val="170000"/>
              </a:lnSpc>
            </a:pPr>
            <a:r>
              <a:rPr lang="en-US" sz="2100">
                <a:solidFill>
                  <a:srgbClr val="003366"/>
                </a:solidFill>
                <a:latin typeface="Lato" panose="020F0502020204030203" pitchFamily="34" charset="0"/>
                <a:ea typeface="Lato" panose="020F0502020204030203" pitchFamily="34" charset="0"/>
                <a:cs typeface="Lato" panose="020F0502020204030203" pitchFamily="34" charset="0"/>
              </a:rPr>
              <a:t>Giai đoạn của đề tài trong dự án: giai đoạn sơ khai (xây dựng tổng quan hệ thống, xây dựng nguyên mẫu Device, Mobile App, kiến trúc Backend)</a:t>
            </a:r>
            <a:endParaRPr lang="vi-VN" sz="2100" b="1">
              <a:solidFill>
                <a:srgbClr val="003366"/>
              </a:solidFill>
              <a:latin typeface="Lato" panose="020F0502020204030203" pitchFamily="34" charset="0"/>
              <a:ea typeface="Lato" panose="020F0502020204030203" pitchFamily="34" charset="0"/>
              <a:cs typeface="Lato" panose="020F0502020204030203" pitchFamily="34" charset="0"/>
            </a:endParaRPr>
          </a:p>
        </p:txBody>
      </p:sp>
      <p:sp>
        <p:nvSpPr>
          <p:cNvPr id="7" name="Title 1">
            <a:extLst>
              <a:ext uri="{FF2B5EF4-FFF2-40B4-BE49-F238E27FC236}">
                <a16:creationId xmlns:a16="http://schemas.microsoft.com/office/drawing/2014/main" id="{7B42C5A4-5B4C-298C-CF50-171F717CEC21}"/>
              </a:ext>
            </a:extLst>
          </p:cNvPr>
          <p:cNvSpPr txBox="1">
            <a:spLocks/>
          </p:cNvSpPr>
          <p:nvPr/>
        </p:nvSpPr>
        <p:spPr>
          <a:xfrm>
            <a:off x="1032933" y="230370"/>
            <a:ext cx="6182449"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TỔNG QUAN DỰ ÁN</a:t>
            </a:r>
          </a:p>
        </p:txBody>
      </p:sp>
      <p:cxnSp>
        <p:nvCxnSpPr>
          <p:cNvPr id="8" name="Đường nối Thẳng 10">
            <a:extLst>
              <a:ext uri="{FF2B5EF4-FFF2-40B4-BE49-F238E27FC236}">
                <a16:creationId xmlns:a16="http://schemas.microsoft.com/office/drawing/2014/main" id="{B904E4E2-2AD6-58BF-DBC2-3746E2050402}"/>
              </a:ext>
            </a:extLst>
          </p:cNvPr>
          <p:cNvCxnSpPr>
            <a:cxnSpLocks/>
          </p:cNvCxnSpPr>
          <p:nvPr/>
        </p:nvCxnSpPr>
        <p:spPr>
          <a:xfrm flipV="1">
            <a:off x="1134533" y="753543"/>
            <a:ext cx="3976827" cy="114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293834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Hình chữ nhật 73">
            <a:extLst>
              <a:ext uri="{FF2B5EF4-FFF2-40B4-BE49-F238E27FC236}">
                <a16:creationId xmlns:a16="http://schemas.microsoft.com/office/drawing/2014/main" id="{EECA7B10-9430-C00E-2092-00B0E2F6875A}"/>
              </a:ext>
            </a:extLst>
          </p:cNvPr>
          <p:cNvSpPr/>
          <p:nvPr/>
        </p:nvSpPr>
        <p:spPr>
          <a:xfrm>
            <a:off x="0" y="-107626"/>
            <a:ext cx="12192000" cy="606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TỔNG QUAN ĐỀ TÀI</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17" name="Title 1">
            <a:extLst>
              <a:ext uri="{FF2B5EF4-FFF2-40B4-BE49-F238E27FC236}">
                <a16:creationId xmlns:a16="http://schemas.microsoft.com/office/drawing/2014/main" id="{DE67AE60-8C03-4A4D-B042-D54C4F9A9BA6}"/>
              </a:ext>
            </a:extLst>
          </p:cNvPr>
          <p:cNvSpPr txBox="1">
            <a:spLocks/>
          </p:cNvSpPr>
          <p:nvPr/>
        </p:nvSpPr>
        <p:spPr>
          <a:xfrm>
            <a:off x="287868" y="260081"/>
            <a:ext cx="660399" cy="527140"/>
          </a:xfrm>
          <a:prstGeom prst="rect">
            <a:avLst/>
          </a:prstGeom>
          <a:solidFill>
            <a:srgbClr val="C00000"/>
          </a:solid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ctr"/>
            <a:r>
              <a:rPr lang="en-US" sz="3200"/>
              <a:t>2</a:t>
            </a:r>
          </a:p>
        </p:txBody>
      </p:sp>
      <p:sp>
        <p:nvSpPr>
          <p:cNvPr id="18" name="Title 1">
            <a:extLst>
              <a:ext uri="{FF2B5EF4-FFF2-40B4-BE49-F238E27FC236}">
                <a16:creationId xmlns:a16="http://schemas.microsoft.com/office/drawing/2014/main" id="{D4D2F9B9-712B-1688-8756-8D1D5AB9F50D}"/>
              </a:ext>
            </a:extLst>
          </p:cNvPr>
          <p:cNvSpPr txBox="1">
            <a:spLocks/>
          </p:cNvSpPr>
          <p:nvPr/>
        </p:nvSpPr>
        <p:spPr>
          <a:xfrm>
            <a:off x="1032933" y="230370"/>
            <a:ext cx="7181427" cy="523173"/>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3200">
                <a:solidFill>
                  <a:srgbClr val="003366"/>
                </a:solidFill>
              </a:rPr>
              <a:t>THIẾT KẾ – TRIỂN KHAI HỆ THỐNG</a:t>
            </a:r>
          </a:p>
        </p:txBody>
      </p:sp>
      <p:cxnSp>
        <p:nvCxnSpPr>
          <p:cNvPr id="19" name="Đường nối Thẳng 10">
            <a:extLst>
              <a:ext uri="{FF2B5EF4-FFF2-40B4-BE49-F238E27FC236}">
                <a16:creationId xmlns:a16="http://schemas.microsoft.com/office/drawing/2014/main" id="{52C3554C-701A-7E90-CA1C-3D7445F29963}"/>
              </a:ext>
            </a:extLst>
          </p:cNvPr>
          <p:cNvCxnSpPr>
            <a:cxnSpLocks/>
          </p:cNvCxnSpPr>
          <p:nvPr/>
        </p:nvCxnSpPr>
        <p:spPr>
          <a:xfrm>
            <a:off x="1134533" y="754687"/>
            <a:ext cx="35540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1AE4E431-2B93-60D7-7ED8-2C54BF6A6480}"/>
              </a:ext>
            </a:extLst>
          </p:cNvPr>
          <p:cNvSpPr txBox="1">
            <a:spLocks/>
          </p:cNvSpPr>
          <p:nvPr/>
        </p:nvSpPr>
        <p:spPr>
          <a:xfrm>
            <a:off x="287867" y="945572"/>
            <a:ext cx="7181427" cy="434539"/>
          </a:xfrm>
          <a:prstGeom prst="rect">
            <a:avLst/>
          </a:prstGeom>
          <a:noFill/>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a:solidFill>
                  <a:srgbClr val="003366"/>
                </a:solidFill>
              </a:rPr>
              <a:t>2.1    Yêu cầu chung của hệ thống</a:t>
            </a:r>
          </a:p>
        </p:txBody>
      </p:sp>
      <p:sp>
        <p:nvSpPr>
          <p:cNvPr id="15" name="Text Placeholder 2">
            <a:extLst>
              <a:ext uri="{FF2B5EF4-FFF2-40B4-BE49-F238E27FC236}">
                <a16:creationId xmlns:a16="http://schemas.microsoft.com/office/drawing/2014/main" id="{266E62CB-3D48-5BC0-EB21-D4F296251269}"/>
              </a:ext>
            </a:extLst>
          </p:cNvPr>
          <p:cNvSpPr txBox="1">
            <a:spLocks/>
          </p:cNvSpPr>
          <p:nvPr/>
        </p:nvSpPr>
        <p:spPr>
          <a:xfrm>
            <a:off x="338736" y="1570995"/>
            <a:ext cx="11193200"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100">
                <a:solidFill>
                  <a:srgbClr val="002060"/>
                </a:solidFill>
              </a:rPr>
              <a:t>Có khả năng quản lý đồng thời thông tin của </a:t>
            </a:r>
            <a:r>
              <a:rPr lang="en-US" sz="3200" b="1">
                <a:solidFill>
                  <a:srgbClr val="002060"/>
                </a:solidFill>
              </a:rPr>
              <a:t>nhiều</a:t>
            </a:r>
            <a:r>
              <a:rPr lang="en-US" sz="2400">
                <a:solidFill>
                  <a:srgbClr val="002060"/>
                </a:solidFill>
              </a:rPr>
              <a:t> </a:t>
            </a:r>
            <a:r>
              <a:rPr lang="en-US" sz="2100">
                <a:solidFill>
                  <a:srgbClr val="002060"/>
                </a:solidFill>
              </a:rPr>
              <a:t>người dùng, phương tiện, thiết bị cảnh báo</a:t>
            </a:r>
          </a:p>
          <a:p>
            <a:pPr>
              <a:lnSpc>
                <a:spcPct val="150000"/>
              </a:lnSpc>
            </a:pPr>
            <a:r>
              <a:rPr lang="en-US" sz="2100">
                <a:solidFill>
                  <a:srgbClr val="002060"/>
                </a:solidFill>
              </a:rPr>
              <a:t>Thực hiện được việc phát hiện và cảnh báo </a:t>
            </a:r>
            <a:r>
              <a:rPr lang="en-US" sz="3200" b="1">
                <a:solidFill>
                  <a:srgbClr val="002060"/>
                </a:solidFill>
              </a:rPr>
              <a:t>mất trộm </a:t>
            </a:r>
            <a:r>
              <a:rPr lang="en-US" sz="2400">
                <a:solidFill>
                  <a:srgbClr val="002060"/>
                </a:solidFill>
              </a:rPr>
              <a:t>, </a:t>
            </a:r>
            <a:r>
              <a:rPr lang="en-US" sz="3200" b="1">
                <a:solidFill>
                  <a:srgbClr val="002060"/>
                </a:solidFill>
              </a:rPr>
              <a:t>tai nạn xe máy</a:t>
            </a:r>
            <a:endParaRPr lang="en-US" sz="2400">
              <a:solidFill>
                <a:srgbClr val="002060"/>
              </a:solidFill>
            </a:endParaRPr>
          </a:p>
          <a:p>
            <a:pPr>
              <a:lnSpc>
                <a:spcPct val="150000"/>
              </a:lnSpc>
            </a:pPr>
            <a:r>
              <a:rPr lang="en-US" sz="2100">
                <a:solidFill>
                  <a:srgbClr val="002060"/>
                </a:solidFill>
              </a:rPr>
              <a:t>Cơ chế cảnh báo: </a:t>
            </a:r>
            <a:r>
              <a:rPr lang="en-US" sz="3200" b="1">
                <a:solidFill>
                  <a:srgbClr val="002060"/>
                </a:solidFill>
              </a:rPr>
              <a:t>gọi điện</a:t>
            </a:r>
            <a:r>
              <a:rPr lang="en-US" sz="2400">
                <a:solidFill>
                  <a:srgbClr val="002060"/>
                </a:solidFill>
              </a:rPr>
              <a:t>, </a:t>
            </a:r>
            <a:r>
              <a:rPr lang="en-US" sz="2100">
                <a:solidFill>
                  <a:srgbClr val="002060"/>
                </a:solidFill>
              </a:rPr>
              <a:t>gửi</a:t>
            </a:r>
            <a:r>
              <a:rPr lang="en-US" sz="2400">
                <a:solidFill>
                  <a:srgbClr val="002060"/>
                </a:solidFill>
              </a:rPr>
              <a:t> </a:t>
            </a:r>
            <a:r>
              <a:rPr lang="en-US" sz="3200" b="1">
                <a:solidFill>
                  <a:srgbClr val="002060"/>
                </a:solidFill>
              </a:rPr>
              <a:t>SMS</a:t>
            </a:r>
            <a:r>
              <a:rPr lang="en-US" sz="2400">
                <a:solidFill>
                  <a:srgbClr val="002060"/>
                </a:solidFill>
              </a:rPr>
              <a:t>, </a:t>
            </a:r>
            <a:r>
              <a:rPr lang="en-US" sz="3200" b="1">
                <a:solidFill>
                  <a:srgbClr val="002060"/>
                </a:solidFill>
              </a:rPr>
              <a:t>ứng dụng </a:t>
            </a:r>
            <a:r>
              <a:rPr lang="en-US" sz="2100">
                <a:solidFill>
                  <a:srgbClr val="002060"/>
                </a:solidFill>
              </a:rPr>
              <a:t>điện thoại</a:t>
            </a:r>
          </a:p>
          <a:p>
            <a:pPr>
              <a:lnSpc>
                <a:spcPct val="150000"/>
              </a:lnSpc>
            </a:pPr>
            <a:r>
              <a:rPr lang="en-US" sz="2100">
                <a:solidFill>
                  <a:srgbClr val="002060"/>
                </a:solidFill>
              </a:rPr>
              <a:t>Mỗi thiết bị liên kết với 1 tài khoản. Nhiều người dùng có thể cùng theo dõi 1 thiết bị</a:t>
            </a:r>
          </a:p>
          <a:p>
            <a:endParaRPr lang="en-US" sz="2400">
              <a:solidFill>
                <a:srgbClr val="002060"/>
              </a:solidFill>
            </a:endParaRPr>
          </a:p>
        </p:txBody>
      </p:sp>
    </p:spTree>
    <p:extLst>
      <p:ext uri="{BB962C8B-B14F-4D97-AF65-F5344CB8AC3E}">
        <p14:creationId xmlns:p14="http://schemas.microsoft.com/office/powerpoint/2010/main" val="3573925835"/>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4933</TotalTime>
  <Words>4635</Words>
  <Application>Microsoft Macintosh PowerPoint</Application>
  <PresentationFormat>Widescreen</PresentationFormat>
  <Paragraphs>510</Paragraphs>
  <Slides>46</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Cambria Math</vt:lpstr>
      <vt:lpstr>Lato</vt:lpstr>
      <vt:lpstr>Times New Roman</vt:lpstr>
      <vt:lpstr>Wingdings</vt:lpstr>
      <vt:lpstr>Office Theme</vt:lpstr>
      <vt:lpstr>PowerPoint Presentation</vt:lpstr>
      <vt:lpstr>ĐỒ ÁN TỐT NGHIỆP CỬ NHÂN</vt:lpstr>
      <vt:lpstr>PowerPoint Presentation</vt:lpstr>
      <vt:lpstr>Demo</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PowerPoint Presentation</vt:lpstr>
      <vt:lpstr>PowerPoint Presentation</vt:lpstr>
      <vt:lpstr>1. TỔNG QUAN ĐỀ TÀI</vt:lpstr>
      <vt:lpstr>1. TỔNG QUAN ĐỀ TÀI</vt:lpstr>
      <vt:lpstr>PowerPoint Presentation</vt:lpstr>
      <vt:lpstr>PowerPoint Presentation</vt:lpstr>
      <vt:lpstr>PowerPoint Presentation</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lpstr>1. TỔNG QUAN ĐỀ TÀI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DAO BA KHANH 20192932</cp:lastModifiedBy>
  <cp:revision>14</cp:revision>
  <dcterms:created xsi:type="dcterms:W3CDTF">2021-05-28T04:32:29Z</dcterms:created>
  <dcterms:modified xsi:type="dcterms:W3CDTF">2023-08-15T17:34:28Z</dcterms:modified>
</cp:coreProperties>
</file>